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Lst>
  <p:sldSz cy="5143500" cx="9144000"/>
  <p:notesSz cx="6858000" cy="9144000"/>
  <p:embeddedFontLst>
    <p:embeddedFont>
      <p:font typeface="Raleway"/>
      <p:regular r:id="rId30"/>
      <p:bold r:id="rId31"/>
      <p:italic r:id="rId32"/>
      <p:boldItalic r:id="rId33"/>
    </p:embeddedFont>
    <p:embeddedFont>
      <p:font typeface="Lato"/>
      <p:regular r:id="rId34"/>
      <p:bold r:id="rId35"/>
      <p:italic r:id="rId36"/>
      <p:boldItalic r:id="rId3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aleway-bold.fntdata"/><Relationship Id="rId30" Type="http://schemas.openxmlformats.org/officeDocument/2006/relationships/font" Target="fonts/Raleway-regular.fntdata"/><Relationship Id="rId11" Type="http://schemas.openxmlformats.org/officeDocument/2006/relationships/slide" Target="slides/slide6.xml"/><Relationship Id="rId33" Type="http://schemas.openxmlformats.org/officeDocument/2006/relationships/font" Target="fonts/Raleway-boldItalic.fntdata"/><Relationship Id="rId10" Type="http://schemas.openxmlformats.org/officeDocument/2006/relationships/slide" Target="slides/slide5.xml"/><Relationship Id="rId32" Type="http://schemas.openxmlformats.org/officeDocument/2006/relationships/font" Target="fonts/Raleway-italic.fntdata"/><Relationship Id="rId13" Type="http://schemas.openxmlformats.org/officeDocument/2006/relationships/slide" Target="slides/slide8.xml"/><Relationship Id="rId35" Type="http://schemas.openxmlformats.org/officeDocument/2006/relationships/font" Target="fonts/Lato-bold.fntdata"/><Relationship Id="rId12" Type="http://schemas.openxmlformats.org/officeDocument/2006/relationships/slide" Target="slides/slide7.xml"/><Relationship Id="rId34" Type="http://schemas.openxmlformats.org/officeDocument/2006/relationships/font" Target="fonts/Lato-regular.fntdata"/><Relationship Id="rId15" Type="http://schemas.openxmlformats.org/officeDocument/2006/relationships/slide" Target="slides/slide10.xml"/><Relationship Id="rId37" Type="http://schemas.openxmlformats.org/officeDocument/2006/relationships/font" Target="fonts/Lato-boldItalic.fntdata"/><Relationship Id="rId14" Type="http://schemas.openxmlformats.org/officeDocument/2006/relationships/slide" Target="slides/slide9.xml"/><Relationship Id="rId36" Type="http://schemas.openxmlformats.org/officeDocument/2006/relationships/font" Target="fonts/Lato-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 name="Shape 82"/>
        <p:cNvGrpSpPr/>
        <p:nvPr/>
      </p:nvGrpSpPr>
      <p:grpSpPr>
        <a:xfrm>
          <a:off x="0" y="0"/>
          <a:ext cx="0" cy="0"/>
          <a:chOff x="0" y="0"/>
          <a:chExt cx="0" cy="0"/>
        </a:xfrm>
      </p:grpSpPr>
      <p:sp>
        <p:nvSpPr>
          <p:cNvPr id="83" name="Google Shape;8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 name="Shape 146"/>
        <p:cNvGrpSpPr/>
        <p:nvPr/>
      </p:nvGrpSpPr>
      <p:grpSpPr>
        <a:xfrm>
          <a:off x="0" y="0"/>
          <a:ext cx="0" cy="0"/>
          <a:chOff x="0" y="0"/>
          <a:chExt cx="0" cy="0"/>
        </a:xfrm>
      </p:grpSpPr>
      <p:sp>
        <p:nvSpPr>
          <p:cNvPr id="147" name="Google Shape;147;g5d4ed916ef_0_2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5d4ed916ef_0_2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3" name="Shape 153"/>
        <p:cNvGrpSpPr/>
        <p:nvPr/>
      </p:nvGrpSpPr>
      <p:grpSpPr>
        <a:xfrm>
          <a:off x="0" y="0"/>
          <a:ext cx="0" cy="0"/>
          <a:chOff x="0" y="0"/>
          <a:chExt cx="0" cy="0"/>
        </a:xfrm>
      </p:grpSpPr>
      <p:sp>
        <p:nvSpPr>
          <p:cNvPr id="154" name="Google Shape;154;g5bb82f7d9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5bb82f7d9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3" name="Shape 163"/>
        <p:cNvGrpSpPr/>
        <p:nvPr/>
      </p:nvGrpSpPr>
      <p:grpSpPr>
        <a:xfrm>
          <a:off x="0" y="0"/>
          <a:ext cx="0" cy="0"/>
          <a:chOff x="0" y="0"/>
          <a:chExt cx="0" cy="0"/>
        </a:xfrm>
      </p:grpSpPr>
      <p:sp>
        <p:nvSpPr>
          <p:cNvPr id="164" name="Google Shape;164;g5bb82f7d97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5bb82f7d97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3" name="Shape 173"/>
        <p:cNvGrpSpPr/>
        <p:nvPr/>
      </p:nvGrpSpPr>
      <p:grpSpPr>
        <a:xfrm>
          <a:off x="0" y="0"/>
          <a:ext cx="0" cy="0"/>
          <a:chOff x="0" y="0"/>
          <a:chExt cx="0" cy="0"/>
        </a:xfrm>
      </p:grpSpPr>
      <p:sp>
        <p:nvSpPr>
          <p:cNvPr id="174" name="Google Shape;174;g5bb82f7d97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5bb82f7d97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0" name="Shape 180"/>
        <p:cNvGrpSpPr/>
        <p:nvPr/>
      </p:nvGrpSpPr>
      <p:grpSpPr>
        <a:xfrm>
          <a:off x="0" y="0"/>
          <a:ext cx="0" cy="0"/>
          <a:chOff x="0" y="0"/>
          <a:chExt cx="0" cy="0"/>
        </a:xfrm>
      </p:grpSpPr>
      <p:sp>
        <p:nvSpPr>
          <p:cNvPr id="181" name="Google Shape;181;g5bb82f7d97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5bb82f7d97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8" name="Shape 188"/>
        <p:cNvGrpSpPr/>
        <p:nvPr/>
      </p:nvGrpSpPr>
      <p:grpSpPr>
        <a:xfrm>
          <a:off x="0" y="0"/>
          <a:ext cx="0" cy="0"/>
          <a:chOff x="0" y="0"/>
          <a:chExt cx="0" cy="0"/>
        </a:xfrm>
      </p:grpSpPr>
      <p:sp>
        <p:nvSpPr>
          <p:cNvPr id="189" name="Google Shape;189;g5bb82f7d97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5bb82f7d97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6" name="Shape 196"/>
        <p:cNvGrpSpPr/>
        <p:nvPr/>
      </p:nvGrpSpPr>
      <p:grpSpPr>
        <a:xfrm>
          <a:off x="0" y="0"/>
          <a:ext cx="0" cy="0"/>
          <a:chOff x="0" y="0"/>
          <a:chExt cx="0" cy="0"/>
        </a:xfrm>
      </p:grpSpPr>
      <p:sp>
        <p:nvSpPr>
          <p:cNvPr id="197" name="Google Shape;197;g5bb82f7d97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5bb82f7d97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5" name="Shape 205"/>
        <p:cNvGrpSpPr/>
        <p:nvPr/>
      </p:nvGrpSpPr>
      <p:grpSpPr>
        <a:xfrm>
          <a:off x="0" y="0"/>
          <a:ext cx="0" cy="0"/>
          <a:chOff x="0" y="0"/>
          <a:chExt cx="0" cy="0"/>
        </a:xfrm>
      </p:grpSpPr>
      <p:sp>
        <p:nvSpPr>
          <p:cNvPr id="206" name="Google Shape;206;g5d4ed916ef_0_2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5d4ed916ef_0_2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2" name="Shape 212"/>
        <p:cNvGrpSpPr/>
        <p:nvPr/>
      </p:nvGrpSpPr>
      <p:grpSpPr>
        <a:xfrm>
          <a:off x="0" y="0"/>
          <a:ext cx="0" cy="0"/>
          <a:chOff x="0" y="0"/>
          <a:chExt cx="0" cy="0"/>
        </a:xfrm>
      </p:grpSpPr>
      <p:sp>
        <p:nvSpPr>
          <p:cNvPr id="213" name="Google Shape;213;g5d4ed916ef_0_2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5d4ed916ef_0_2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9" name="Shape 219"/>
        <p:cNvGrpSpPr/>
        <p:nvPr/>
      </p:nvGrpSpPr>
      <p:grpSpPr>
        <a:xfrm>
          <a:off x="0" y="0"/>
          <a:ext cx="0" cy="0"/>
          <a:chOff x="0" y="0"/>
          <a:chExt cx="0" cy="0"/>
        </a:xfrm>
      </p:grpSpPr>
      <p:sp>
        <p:nvSpPr>
          <p:cNvPr id="220" name="Google Shape;220;g5d4ed916ef_0_2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5d4ed916ef_0_2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 name="Shape 88"/>
        <p:cNvGrpSpPr/>
        <p:nvPr/>
      </p:nvGrpSpPr>
      <p:grpSpPr>
        <a:xfrm>
          <a:off x="0" y="0"/>
          <a:ext cx="0" cy="0"/>
          <a:chOff x="0" y="0"/>
          <a:chExt cx="0" cy="0"/>
        </a:xfrm>
      </p:grpSpPr>
      <p:sp>
        <p:nvSpPr>
          <p:cNvPr id="89" name="Google Shape;89;g5d4ed916ef_0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5d4ed916ef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6" name="Shape 226"/>
        <p:cNvGrpSpPr/>
        <p:nvPr/>
      </p:nvGrpSpPr>
      <p:grpSpPr>
        <a:xfrm>
          <a:off x="0" y="0"/>
          <a:ext cx="0" cy="0"/>
          <a:chOff x="0" y="0"/>
          <a:chExt cx="0" cy="0"/>
        </a:xfrm>
      </p:grpSpPr>
      <p:sp>
        <p:nvSpPr>
          <p:cNvPr id="227" name="Google Shape;227;g5d4ed916ef_0_3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5d4ed916ef_0_3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3" name="Shape 233"/>
        <p:cNvGrpSpPr/>
        <p:nvPr/>
      </p:nvGrpSpPr>
      <p:grpSpPr>
        <a:xfrm>
          <a:off x="0" y="0"/>
          <a:ext cx="0" cy="0"/>
          <a:chOff x="0" y="0"/>
          <a:chExt cx="0" cy="0"/>
        </a:xfrm>
      </p:grpSpPr>
      <p:sp>
        <p:nvSpPr>
          <p:cNvPr id="234" name="Google Shape;234;g5d4ed916ef_0_3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5d4ed916ef_0_3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0" name="Shape 240"/>
        <p:cNvGrpSpPr/>
        <p:nvPr/>
      </p:nvGrpSpPr>
      <p:grpSpPr>
        <a:xfrm>
          <a:off x="0" y="0"/>
          <a:ext cx="0" cy="0"/>
          <a:chOff x="0" y="0"/>
          <a:chExt cx="0" cy="0"/>
        </a:xfrm>
      </p:grpSpPr>
      <p:sp>
        <p:nvSpPr>
          <p:cNvPr id="241" name="Google Shape;241;g5d4ed916ef_1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5d4ed916ef_1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6" name="Shape 246"/>
        <p:cNvGrpSpPr/>
        <p:nvPr/>
      </p:nvGrpSpPr>
      <p:grpSpPr>
        <a:xfrm>
          <a:off x="0" y="0"/>
          <a:ext cx="0" cy="0"/>
          <a:chOff x="0" y="0"/>
          <a:chExt cx="0" cy="0"/>
        </a:xfrm>
      </p:grpSpPr>
      <p:sp>
        <p:nvSpPr>
          <p:cNvPr id="247" name="Google Shape;247;g5bb82f7d97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5bb82f7d97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2" name="Shape 252"/>
        <p:cNvGrpSpPr/>
        <p:nvPr/>
      </p:nvGrpSpPr>
      <p:grpSpPr>
        <a:xfrm>
          <a:off x="0" y="0"/>
          <a:ext cx="0" cy="0"/>
          <a:chOff x="0" y="0"/>
          <a:chExt cx="0" cy="0"/>
        </a:xfrm>
      </p:grpSpPr>
      <p:sp>
        <p:nvSpPr>
          <p:cNvPr id="253" name="Google Shape;253;g5d4ed916ef_0_2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5d4ed916ef_0_2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 name="Shape 95"/>
        <p:cNvGrpSpPr/>
        <p:nvPr/>
      </p:nvGrpSpPr>
      <p:grpSpPr>
        <a:xfrm>
          <a:off x="0" y="0"/>
          <a:ext cx="0" cy="0"/>
          <a:chOff x="0" y="0"/>
          <a:chExt cx="0" cy="0"/>
        </a:xfrm>
      </p:grpSpPr>
      <p:sp>
        <p:nvSpPr>
          <p:cNvPr id="96" name="Google Shape;96;g5d4ed916ef_0_2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5d4ed916ef_0_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 name="Shape 102"/>
        <p:cNvGrpSpPr/>
        <p:nvPr/>
      </p:nvGrpSpPr>
      <p:grpSpPr>
        <a:xfrm>
          <a:off x="0" y="0"/>
          <a:ext cx="0" cy="0"/>
          <a:chOff x="0" y="0"/>
          <a:chExt cx="0" cy="0"/>
        </a:xfrm>
      </p:grpSpPr>
      <p:sp>
        <p:nvSpPr>
          <p:cNvPr id="103" name="Google Shape;103;g5d4ed916ef_0_2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5d4ed916ef_0_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 name="Shape 109"/>
        <p:cNvGrpSpPr/>
        <p:nvPr/>
      </p:nvGrpSpPr>
      <p:grpSpPr>
        <a:xfrm>
          <a:off x="0" y="0"/>
          <a:ext cx="0" cy="0"/>
          <a:chOff x="0" y="0"/>
          <a:chExt cx="0" cy="0"/>
        </a:xfrm>
      </p:grpSpPr>
      <p:sp>
        <p:nvSpPr>
          <p:cNvPr id="110" name="Google Shape;110;g5d4ed916ef_0_2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5d4ed916ef_0_2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 name="Shape 117"/>
        <p:cNvGrpSpPr/>
        <p:nvPr/>
      </p:nvGrpSpPr>
      <p:grpSpPr>
        <a:xfrm>
          <a:off x="0" y="0"/>
          <a:ext cx="0" cy="0"/>
          <a:chOff x="0" y="0"/>
          <a:chExt cx="0" cy="0"/>
        </a:xfrm>
      </p:grpSpPr>
      <p:sp>
        <p:nvSpPr>
          <p:cNvPr id="118" name="Google Shape;118;g5d4ed916ef_0_2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5d4ed916ef_0_2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 name="Shape 125"/>
        <p:cNvGrpSpPr/>
        <p:nvPr/>
      </p:nvGrpSpPr>
      <p:grpSpPr>
        <a:xfrm>
          <a:off x="0" y="0"/>
          <a:ext cx="0" cy="0"/>
          <a:chOff x="0" y="0"/>
          <a:chExt cx="0" cy="0"/>
        </a:xfrm>
      </p:grpSpPr>
      <p:sp>
        <p:nvSpPr>
          <p:cNvPr id="126" name="Google Shape;126;g5d4ed916ef_0_2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5d4ed916ef_0_2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2" name="Shape 132"/>
        <p:cNvGrpSpPr/>
        <p:nvPr/>
      </p:nvGrpSpPr>
      <p:grpSpPr>
        <a:xfrm>
          <a:off x="0" y="0"/>
          <a:ext cx="0" cy="0"/>
          <a:chOff x="0" y="0"/>
          <a:chExt cx="0" cy="0"/>
        </a:xfrm>
      </p:grpSpPr>
      <p:sp>
        <p:nvSpPr>
          <p:cNvPr id="133" name="Google Shape;133;g5d4ed916ef_0_2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5d4ed916ef_0_2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9" name="Shape 139"/>
        <p:cNvGrpSpPr/>
        <p:nvPr/>
      </p:nvGrpSpPr>
      <p:grpSpPr>
        <a:xfrm>
          <a:off x="0" y="0"/>
          <a:ext cx="0" cy="0"/>
          <a:chOff x="0" y="0"/>
          <a:chExt cx="0" cy="0"/>
        </a:xfrm>
      </p:grpSpPr>
      <p:sp>
        <p:nvSpPr>
          <p:cNvPr id="140" name="Google Shape;140;g5d4ed916ef_0_2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5d4ed916ef_0_2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1600"/>
              </a:spcBef>
              <a:spcAft>
                <a:spcPts val="0"/>
              </a:spcAft>
              <a:buClr>
                <a:schemeClr val="lt1"/>
              </a:buClr>
              <a:buSzPts val="1100"/>
              <a:buChar char="○"/>
              <a:defRPr>
                <a:solidFill>
                  <a:schemeClr val="lt1"/>
                </a:solidFill>
              </a:defRPr>
            </a:lvl2pPr>
            <a:lvl3pPr indent="-298450" lvl="2" marL="1371600">
              <a:spcBef>
                <a:spcPts val="1600"/>
              </a:spcBef>
              <a:spcAft>
                <a:spcPts val="0"/>
              </a:spcAft>
              <a:buClr>
                <a:schemeClr val="lt1"/>
              </a:buClr>
              <a:buSzPts val="1100"/>
              <a:buChar char="■"/>
              <a:defRPr>
                <a:solidFill>
                  <a:schemeClr val="lt1"/>
                </a:solidFill>
              </a:defRPr>
            </a:lvl3pPr>
            <a:lvl4pPr indent="-298450" lvl="3" marL="1828800">
              <a:spcBef>
                <a:spcPts val="1600"/>
              </a:spcBef>
              <a:spcAft>
                <a:spcPts val="0"/>
              </a:spcAft>
              <a:buClr>
                <a:schemeClr val="lt1"/>
              </a:buClr>
              <a:buSzPts val="1100"/>
              <a:buChar char="●"/>
              <a:defRPr>
                <a:solidFill>
                  <a:schemeClr val="lt1"/>
                </a:solidFill>
              </a:defRPr>
            </a:lvl4pPr>
            <a:lvl5pPr indent="-298450" lvl="4" marL="2286000">
              <a:spcBef>
                <a:spcPts val="1600"/>
              </a:spcBef>
              <a:spcAft>
                <a:spcPts val="0"/>
              </a:spcAft>
              <a:buClr>
                <a:schemeClr val="lt1"/>
              </a:buClr>
              <a:buSzPts val="1100"/>
              <a:buChar char="○"/>
              <a:defRPr>
                <a:solidFill>
                  <a:schemeClr val="lt1"/>
                </a:solidFill>
              </a:defRPr>
            </a:lvl5pPr>
            <a:lvl6pPr indent="-298450" lvl="5" marL="2743200">
              <a:spcBef>
                <a:spcPts val="1600"/>
              </a:spcBef>
              <a:spcAft>
                <a:spcPts val="0"/>
              </a:spcAft>
              <a:buClr>
                <a:schemeClr val="lt1"/>
              </a:buClr>
              <a:buSzPts val="1100"/>
              <a:buChar char="■"/>
              <a:defRPr>
                <a:solidFill>
                  <a:schemeClr val="lt1"/>
                </a:solidFill>
              </a:defRPr>
            </a:lvl6pPr>
            <a:lvl7pPr indent="-298450" lvl="6" marL="3200400">
              <a:spcBef>
                <a:spcPts val="1600"/>
              </a:spcBef>
              <a:spcAft>
                <a:spcPts val="0"/>
              </a:spcAft>
              <a:buClr>
                <a:schemeClr val="lt1"/>
              </a:buClr>
              <a:buSzPts val="1100"/>
              <a:buChar char="●"/>
              <a:defRPr>
                <a:solidFill>
                  <a:schemeClr val="lt1"/>
                </a:solidFill>
              </a:defRPr>
            </a:lvl7pPr>
            <a:lvl8pPr indent="-298450" lvl="7" marL="3657600">
              <a:spcBef>
                <a:spcPts val="1600"/>
              </a:spcBef>
              <a:spcAft>
                <a:spcPts val="0"/>
              </a:spcAft>
              <a:buClr>
                <a:schemeClr val="lt1"/>
              </a:buClr>
              <a:buSzPts val="1100"/>
              <a:buChar char="○"/>
              <a:defRPr>
                <a:solidFill>
                  <a:schemeClr val="lt1"/>
                </a:solidFill>
              </a:defRPr>
            </a:lvl8pPr>
            <a:lvl9pPr indent="-298450" lvl="8" marL="4114800">
              <a:spcBef>
                <a:spcPts val="1600"/>
              </a:spcBef>
              <a:spcAft>
                <a:spcPts val="160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2800"/>
              <a:buFont typeface="Raleway"/>
              <a:buNone/>
              <a:defRPr b="1" sz="2800">
                <a:latin typeface="Raleway"/>
                <a:ea typeface="Raleway"/>
                <a:cs typeface="Raleway"/>
                <a:sym typeface="Raleway"/>
              </a:defRPr>
            </a:lvl1pPr>
            <a:lvl2pPr lvl="1">
              <a:spcBef>
                <a:spcPts val="0"/>
              </a:spcBef>
              <a:spcAft>
                <a:spcPts val="0"/>
              </a:spcAft>
              <a:buSzPts val="2800"/>
              <a:buFont typeface="Raleway"/>
              <a:buNone/>
              <a:defRPr b="1" sz="2800">
                <a:latin typeface="Raleway"/>
                <a:ea typeface="Raleway"/>
                <a:cs typeface="Raleway"/>
                <a:sym typeface="Raleway"/>
              </a:defRPr>
            </a:lvl2pPr>
            <a:lvl3pPr lvl="2">
              <a:spcBef>
                <a:spcPts val="0"/>
              </a:spcBef>
              <a:spcAft>
                <a:spcPts val="0"/>
              </a:spcAft>
              <a:buSzPts val="2800"/>
              <a:buFont typeface="Raleway"/>
              <a:buNone/>
              <a:defRPr b="1" sz="2800">
                <a:latin typeface="Raleway"/>
                <a:ea typeface="Raleway"/>
                <a:cs typeface="Raleway"/>
                <a:sym typeface="Raleway"/>
              </a:defRPr>
            </a:lvl3pPr>
            <a:lvl4pPr lvl="3">
              <a:spcBef>
                <a:spcPts val="0"/>
              </a:spcBef>
              <a:spcAft>
                <a:spcPts val="0"/>
              </a:spcAft>
              <a:buSzPts val="2800"/>
              <a:buFont typeface="Raleway"/>
              <a:buNone/>
              <a:defRPr b="1" sz="2800">
                <a:latin typeface="Raleway"/>
                <a:ea typeface="Raleway"/>
                <a:cs typeface="Raleway"/>
                <a:sym typeface="Raleway"/>
              </a:defRPr>
            </a:lvl4pPr>
            <a:lvl5pPr lvl="4">
              <a:spcBef>
                <a:spcPts val="0"/>
              </a:spcBef>
              <a:spcAft>
                <a:spcPts val="0"/>
              </a:spcAft>
              <a:buSzPts val="2800"/>
              <a:buFont typeface="Raleway"/>
              <a:buNone/>
              <a:defRPr b="1" sz="2800">
                <a:latin typeface="Raleway"/>
                <a:ea typeface="Raleway"/>
                <a:cs typeface="Raleway"/>
                <a:sym typeface="Raleway"/>
              </a:defRPr>
            </a:lvl5pPr>
            <a:lvl6pPr lvl="5">
              <a:spcBef>
                <a:spcPts val="0"/>
              </a:spcBef>
              <a:spcAft>
                <a:spcPts val="0"/>
              </a:spcAft>
              <a:buSzPts val="2800"/>
              <a:buFont typeface="Raleway"/>
              <a:buNone/>
              <a:defRPr b="1" sz="2800">
                <a:latin typeface="Raleway"/>
                <a:ea typeface="Raleway"/>
                <a:cs typeface="Raleway"/>
                <a:sym typeface="Raleway"/>
              </a:defRPr>
            </a:lvl6pPr>
            <a:lvl7pPr lvl="6">
              <a:spcBef>
                <a:spcPts val="0"/>
              </a:spcBef>
              <a:spcAft>
                <a:spcPts val="0"/>
              </a:spcAft>
              <a:buSzPts val="2800"/>
              <a:buFont typeface="Raleway"/>
              <a:buNone/>
              <a:defRPr b="1" sz="2800">
                <a:latin typeface="Raleway"/>
                <a:ea typeface="Raleway"/>
                <a:cs typeface="Raleway"/>
                <a:sym typeface="Raleway"/>
              </a:defRPr>
            </a:lvl7pPr>
            <a:lvl8pPr lvl="7">
              <a:spcBef>
                <a:spcPts val="0"/>
              </a:spcBef>
              <a:spcAft>
                <a:spcPts val="0"/>
              </a:spcAft>
              <a:buSzPts val="2800"/>
              <a:buFont typeface="Raleway"/>
              <a:buNone/>
              <a:defRPr b="1" sz="2800">
                <a:latin typeface="Raleway"/>
                <a:ea typeface="Raleway"/>
                <a:cs typeface="Raleway"/>
                <a:sym typeface="Raleway"/>
              </a:defRPr>
            </a:lvl8pPr>
            <a:lvl9pPr lvl="8">
              <a:spcBef>
                <a:spcPts val="0"/>
              </a:spcBef>
              <a:spcAft>
                <a:spcPts val="0"/>
              </a:spcAft>
              <a:buSzPts val="2800"/>
              <a:buFont typeface="Raleway"/>
              <a:buNone/>
              <a:defRPr b="1" sz="2800">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7.png"/><Relationship Id="rId4" Type="http://schemas.openxmlformats.org/officeDocument/2006/relationships/image" Target="../media/image5.png"/><Relationship Id="rId5" Type="http://schemas.openxmlformats.org/officeDocument/2006/relationships/image" Target="../media/image11.png"/><Relationship Id="rId6"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8.png"/><Relationship Id="rId4" Type="http://schemas.openxmlformats.org/officeDocument/2006/relationships/image" Target="../media/image4.png"/><Relationship Id="rId5" Type="http://schemas.openxmlformats.org/officeDocument/2006/relationships/image" Target="../media/image15.png"/><Relationship Id="rId6"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0.png"/><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5.png"/><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2.png"/><Relationship Id="rId4" Type="http://schemas.openxmlformats.org/officeDocument/2006/relationships/image" Target="../media/image24.png"/><Relationship Id="rId5" Type="http://schemas.openxmlformats.org/officeDocument/2006/relationships/image" Target="../media/image2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3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3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3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2.png"/><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 name="Shape 85"/>
        <p:cNvGrpSpPr/>
        <p:nvPr/>
      </p:nvGrpSpPr>
      <p:grpSpPr>
        <a:xfrm>
          <a:off x="0" y="0"/>
          <a:ext cx="0" cy="0"/>
          <a:chOff x="0" y="0"/>
          <a:chExt cx="0" cy="0"/>
        </a:xfrm>
      </p:grpSpPr>
      <p:sp>
        <p:nvSpPr>
          <p:cNvPr id="86" name="Google Shape;86;p13"/>
          <p:cNvSpPr txBox="1"/>
          <p:nvPr>
            <p:ph type="ctrTitle"/>
          </p:nvPr>
        </p:nvSpPr>
        <p:spPr>
          <a:xfrm>
            <a:off x="729450" y="1322450"/>
            <a:ext cx="7688100" cy="1991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Aprovisionamiento en Microsoft Azure usando scripts de Azure Cloud Shell</a:t>
            </a:r>
            <a:endParaRPr/>
          </a:p>
        </p:txBody>
      </p:sp>
      <p:sp>
        <p:nvSpPr>
          <p:cNvPr id="87" name="Google Shape;87;p13"/>
          <p:cNvSpPr txBox="1"/>
          <p:nvPr>
            <p:ph idx="1" type="subTitle"/>
          </p:nvPr>
        </p:nvSpPr>
        <p:spPr>
          <a:xfrm>
            <a:off x="729452" y="3420325"/>
            <a:ext cx="7688100" cy="54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Realizado por: Carlos Cevallos y David Guillermo</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9" name="Shape 149"/>
        <p:cNvGrpSpPr/>
        <p:nvPr/>
      </p:nvGrpSpPr>
      <p:grpSpPr>
        <a:xfrm>
          <a:off x="0" y="0"/>
          <a:ext cx="0" cy="0"/>
          <a:chOff x="0" y="0"/>
          <a:chExt cx="0" cy="0"/>
        </a:xfrm>
      </p:grpSpPr>
      <p:sp>
        <p:nvSpPr>
          <p:cNvPr id="150" name="Google Shape;150;p2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Precio</a:t>
            </a:r>
            <a:endParaRPr/>
          </a:p>
        </p:txBody>
      </p:sp>
      <p:sp>
        <p:nvSpPr>
          <p:cNvPr id="151" name="Google Shape;151;p2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s">
                <a:solidFill>
                  <a:srgbClr val="000000"/>
                </a:solidFill>
              </a:rPr>
              <a:t>El costo solo </a:t>
            </a:r>
            <a:r>
              <a:rPr lang="es">
                <a:solidFill>
                  <a:srgbClr val="000000"/>
                </a:solidFill>
              </a:rPr>
              <a:t>está</a:t>
            </a:r>
            <a:r>
              <a:rPr lang="es">
                <a:solidFill>
                  <a:srgbClr val="000000"/>
                </a:solidFill>
              </a:rPr>
              <a:t> basado en el recurso compartido de Azure Files. Esto quiere decir, que el costo final </a:t>
            </a:r>
            <a:r>
              <a:rPr lang="es">
                <a:solidFill>
                  <a:srgbClr val="000000"/>
                </a:solidFill>
              </a:rPr>
              <a:t>dependerá</a:t>
            </a:r>
            <a:r>
              <a:rPr lang="es">
                <a:solidFill>
                  <a:srgbClr val="000000"/>
                </a:solidFill>
              </a:rPr>
              <a:t> </a:t>
            </a:r>
            <a:r>
              <a:rPr lang="es">
                <a:solidFill>
                  <a:srgbClr val="000000"/>
                </a:solidFill>
              </a:rPr>
              <a:t>de la</a:t>
            </a:r>
            <a:r>
              <a:rPr lang="es">
                <a:solidFill>
                  <a:srgbClr val="000000"/>
                </a:solidFill>
              </a:rPr>
              <a:t> cantidad de datos que </a:t>
            </a:r>
            <a:r>
              <a:rPr lang="es">
                <a:solidFill>
                  <a:srgbClr val="000000"/>
                </a:solidFill>
              </a:rPr>
              <a:t>se</a:t>
            </a:r>
            <a:r>
              <a:rPr lang="es">
                <a:solidFill>
                  <a:srgbClr val="000000"/>
                </a:solidFill>
              </a:rPr>
              <a:t> almacene, el volumen, el tipo de transacciones de almacenamiento, las transferencias de datos de salida y la </a:t>
            </a:r>
            <a:r>
              <a:rPr lang="es">
                <a:solidFill>
                  <a:srgbClr val="000000"/>
                </a:solidFill>
              </a:rPr>
              <a:t>redundancia</a:t>
            </a:r>
            <a:r>
              <a:rPr lang="es">
                <a:solidFill>
                  <a:srgbClr val="000000"/>
                </a:solidFill>
              </a:rPr>
              <a:t> de datos que se seleccione.</a:t>
            </a:r>
            <a:endParaRPr>
              <a:solidFill>
                <a:srgbClr val="000000"/>
              </a:solidFill>
            </a:endParaRPr>
          </a:p>
          <a:p>
            <a:pPr indent="0" lvl="0" marL="0" rtl="0" algn="l">
              <a:spcBef>
                <a:spcPts val="1600"/>
              </a:spcBef>
              <a:spcAft>
                <a:spcPts val="1600"/>
              </a:spcAft>
              <a:buNone/>
            </a:pPr>
            <a:r>
              <a:t/>
            </a:r>
            <a:endParaRPr/>
          </a:p>
        </p:txBody>
      </p:sp>
      <p:pic>
        <p:nvPicPr>
          <p:cNvPr id="152" name="Google Shape;152;p22"/>
          <p:cNvPicPr preferRelativeResize="0"/>
          <p:nvPr/>
        </p:nvPicPr>
        <p:blipFill>
          <a:blip r:embed="rId3">
            <a:alphaModFix/>
          </a:blip>
          <a:stretch>
            <a:fillRect/>
          </a:stretch>
        </p:blipFill>
        <p:spPr>
          <a:xfrm>
            <a:off x="5508400" y="2924147"/>
            <a:ext cx="2857500" cy="210980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6" name="Shape 156"/>
        <p:cNvGrpSpPr/>
        <p:nvPr/>
      </p:nvGrpSpPr>
      <p:grpSpPr>
        <a:xfrm>
          <a:off x="0" y="0"/>
          <a:ext cx="0" cy="0"/>
          <a:chOff x="0" y="0"/>
          <a:chExt cx="0" cy="0"/>
        </a:xfrm>
      </p:grpSpPr>
      <p:sp>
        <p:nvSpPr>
          <p:cNvPr id="157" name="Google Shape;157;p2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¿Qué poner en el script?</a:t>
            </a:r>
            <a:endParaRPr/>
          </a:p>
        </p:txBody>
      </p:sp>
      <p:sp>
        <p:nvSpPr>
          <p:cNvPr id="158" name="Google Shape;158;p2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Script = A</a:t>
            </a:r>
            <a:r>
              <a:rPr lang="es"/>
              <a:t>rchivo de texto:</a:t>
            </a:r>
            <a:endParaRPr/>
          </a:p>
          <a:p>
            <a:pPr indent="-311150" lvl="0" marL="457200" rtl="0" algn="l">
              <a:spcBef>
                <a:spcPts val="1600"/>
              </a:spcBef>
              <a:spcAft>
                <a:spcPts val="0"/>
              </a:spcAft>
              <a:buSzPts val="1300"/>
              <a:buChar char="●"/>
            </a:pPr>
            <a:r>
              <a:rPr lang="es"/>
              <a:t>Web server</a:t>
            </a:r>
            <a:endParaRPr/>
          </a:p>
          <a:p>
            <a:pPr indent="-311150" lvl="0" marL="457200" rtl="0" algn="l">
              <a:spcBef>
                <a:spcPts val="0"/>
              </a:spcBef>
              <a:spcAft>
                <a:spcPts val="0"/>
              </a:spcAft>
              <a:buSzPts val="1300"/>
              <a:buChar char="●"/>
            </a:pPr>
            <a:r>
              <a:rPr lang="es"/>
              <a:t>Database</a:t>
            </a:r>
            <a:endParaRPr/>
          </a:p>
          <a:p>
            <a:pPr indent="-311150" lvl="0" marL="457200" rtl="0" algn="l">
              <a:spcBef>
                <a:spcPts val="0"/>
              </a:spcBef>
              <a:spcAft>
                <a:spcPts val="0"/>
              </a:spcAft>
              <a:buSzPts val="1300"/>
              <a:buChar char="●"/>
            </a:pPr>
            <a:r>
              <a:rPr lang="es"/>
              <a:t>Load balancer</a:t>
            </a:r>
            <a:endParaRPr/>
          </a:p>
          <a:p>
            <a:pPr indent="-311150" lvl="0" marL="457200" rtl="0" algn="l">
              <a:spcBef>
                <a:spcPts val="0"/>
              </a:spcBef>
              <a:spcAft>
                <a:spcPts val="0"/>
              </a:spcAft>
              <a:buSzPts val="1300"/>
              <a:buChar char="●"/>
            </a:pPr>
            <a:r>
              <a:rPr lang="es"/>
              <a:t>….</a:t>
            </a:r>
            <a:endParaRPr/>
          </a:p>
          <a:p>
            <a:pPr indent="0" lvl="0" marL="0" rtl="0" algn="l">
              <a:spcBef>
                <a:spcPts val="1600"/>
              </a:spcBef>
              <a:spcAft>
                <a:spcPts val="1600"/>
              </a:spcAft>
              <a:buNone/>
            </a:pPr>
            <a:r>
              <a:t/>
            </a:r>
            <a:endParaRPr/>
          </a:p>
        </p:txBody>
      </p:sp>
      <p:pic>
        <p:nvPicPr>
          <p:cNvPr id="159" name="Google Shape;159;p23"/>
          <p:cNvPicPr preferRelativeResize="0"/>
          <p:nvPr/>
        </p:nvPicPr>
        <p:blipFill>
          <a:blip r:embed="rId3">
            <a:alphaModFix/>
          </a:blip>
          <a:stretch>
            <a:fillRect/>
          </a:stretch>
        </p:blipFill>
        <p:spPr>
          <a:xfrm>
            <a:off x="5191250" y="1231533"/>
            <a:ext cx="1403962" cy="1406492"/>
          </a:xfrm>
          <a:prstGeom prst="rect">
            <a:avLst/>
          </a:prstGeom>
          <a:noFill/>
          <a:ln>
            <a:noFill/>
          </a:ln>
        </p:spPr>
      </p:pic>
      <p:pic>
        <p:nvPicPr>
          <p:cNvPr id="160" name="Google Shape;160;p23"/>
          <p:cNvPicPr preferRelativeResize="0"/>
          <p:nvPr/>
        </p:nvPicPr>
        <p:blipFill>
          <a:blip r:embed="rId4">
            <a:alphaModFix/>
          </a:blip>
          <a:stretch>
            <a:fillRect/>
          </a:stretch>
        </p:blipFill>
        <p:spPr>
          <a:xfrm>
            <a:off x="6851138" y="1147175"/>
            <a:ext cx="1403962" cy="1490849"/>
          </a:xfrm>
          <a:prstGeom prst="rect">
            <a:avLst/>
          </a:prstGeom>
          <a:noFill/>
          <a:ln>
            <a:noFill/>
          </a:ln>
        </p:spPr>
      </p:pic>
      <p:pic>
        <p:nvPicPr>
          <p:cNvPr id="161" name="Google Shape;161;p23"/>
          <p:cNvPicPr preferRelativeResize="0"/>
          <p:nvPr/>
        </p:nvPicPr>
        <p:blipFill>
          <a:blip r:embed="rId5">
            <a:alphaModFix/>
          </a:blip>
          <a:stretch>
            <a:fillRect/>
          </a:stretch>
        </p:blipFill>
        <p:spPr>
          <a:xfrm>
            <a:off x="5191255" y="3132550"/>
            <a:ext cx="1367032" cy="1408655"/>
          </a:xfrm>
          <a:prstGeom prst="rect">
            <a:avLst/>
          </a:prstGeom>
          <a:noFill/>
          <a:ln>
            <a:noFill/>
          </a:ln>
        </p:spPr>
      </p:pic>
      <p:pic>
        <p:nvPicPr>
          <p:cNvPr id="162" name="Google Shape;162;p23"/>
          <p:cNvPicPr preferRelativeResize="0"/>
          <p:nvPr/>
        </p:nvPicPr>
        <p:blipFill>
          <a:blip r:embed="rId6">
            <a:alphaModFix/>
          </a:blip>
          <a:stretch>
            <a:fillRect/>
          </a:stretch>
        </p:blipFill>
        <p:spPr>
          <a:xfrm>
            <a:off x="6725374" y="3169736"/>
            <a:ext cx="1367031" cy="140868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6" name="Shape 166"/>
        <p:cNvGrpSpPr/>
        <p:nvPr/>
      </p:nvGrpSpPr>
      <p:grpSpPr>
        <a:xfrm>
          <a:off x="0" y="0"/>
          <a:ext cx="0" cy="0"/>
          <a:chOff x="0" y="0"/>
          <a:chExt cx="0" cy="0"/>
        </a:xfrm>
      </p:grpSpPr>
      <p:sp>
        <p:nvSpPr>
          <p:cNvPr id="167" name="Google Shape;167;p2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Ventajas</a:t>
            </a:r>
            <a:endParaRPr/>
          </a:p>
        </p:txBody>
      </p:sp>
      <p:sp>
        <p:nvSpPr>
          <p:cNvPr id="168" name="Google Shape;168;p2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s"/>
              <a:t>Control versión (necesito un web server más, cambios en el archivo texto, commit) (historial)</a:t>
            </a:r>
            <a:endParaRPr/>
          </a:p>
          <a:p>
            <a:pPr indent="-311150" lvl="0" marL="457200" rtl="0" algn="l">
              <a:spcBef>
                <a:spcPts val="0"/>
              </a:spcBef>
              <a:spcAft>
                <a:spcPts val="0"/>
              </a:spcAft>
              <a:buSzPts val="1300"/>
              <a:buChar char="●"/>
            </a:pPr>
            <a:r>
              <a:rPr lang="es"/>
              <a:t>No tareas manuales</a:t>
            </a:r>
            <a:endParaRPr/>
          </a:p>
          <a:p>
            <a:pPr indent="-311150" lvl="0" marL="457200" rtl="0" algn="l">
              <a:spcBef>
                <a:spcPts val="0"/>
              </a:spcBef>
              <a:spcAft>
                <a:spcPts val="0"/>
              </a:spcAft>
              <a:buSzPts val="1300"/>
              <a:buChar char="●"/>
            </a:pPr>
            <a:r>
              <a:rPr lang="es"/>
              <a:t>Tiempo (aprovisionar manualmente puede tomar semanas)</a:t>
            </a:r>
            <a:endParaRPr/>
          </a:p>
          <a:p>
            <a:pPr indent="-311150" lvl="0" marL="457200" rtl="0" algn="l">
              <a:spcBef>
                <a:spcPts val="0"/>
              </a:spcBef>
              <a:spcAft>
                <a:spcPts val="0"/>
              </a:spcAft>
              <a:buSzPts val="1300"/>
              <a:buChar char="●"/>
            </a:pPr>
            <a:r>
              <a:rPr lang="es"/>
              <a:t>Automatización</a:t>
            </a:r>
            <a:r>
              <a:rPr lang="es"/>
              <a:t> de la ejecución (Bash, PowerShell) para pruebas o puesta en producción</a:t>
            </a:r>
            <a:endParaRPr/>
          </a:p>
          <a:p>
            <a:pPr indent="-311150" lvl="0" marL="457200" rtl="0" algn="l">
              <a:spcBef>
                <a:spcPts val="0"/>
              </a:spcBef>
              <a:spcAft>
                <a:spcPts val="0"/>
              </a:spcAft>
              <a:buSzPts val="1300"/>
              <a:buChar char="●"/>
            </a:pPr>
            <a:r>
              <a:rPr lang="es"/>
              <a:t>Documentación</a:t>
            </a:r>
            <a:r>
              <a:rPr lang="es"/>
              <a:t>: "el codigo es mi </a:t>
            </a:r>
            <a:r>
              <a:rPr lang="es"/>
              <a:t>documentación</a:t>
            </a:r>
            <a:r>
              <a:rPr lang="es"/>
              <a:t>"</a:t>
            </a:r>
            <a:endParaRPr/>
          </a:p>
        </p:txBody>
      </p:sp>
      <p:pic>
        <p:nvPicPr>
          <p:cNvPr id="169" name="Google Shape;169;p24"/>
          <p:cNvPicPr preferRelativeResize="0"/>
          <p:nvPr/>
        </p:nvPicPr>
        <p:blipFill>
          <a:blip r:embed="rId3">
            <a:alphaModFix/>
          </a:blip>
          <a:stretch>
            <a:fillRect/>
          </a:stretch>
        </p:blipFill>
        <p:spPr>
          <a:xfrm>
            <a:off x="2819175" y="3538495"/>
            <a:ext cx="1284148" cy="1310205"/>
          </a:xfrm>
          <a:prstGeom prst="rect">
            <a:avLst/>
          </a:prstGeom>
          <a:noFill/>
          <a:ln>
            <a:noFill/>
          </a:ln>
        </p:spPr>
      </p:pic>
      <p:pic>
        <p:nvPicPr>
          <p:cNvPr id="170" name="Google Shape;170;p24"/>
          <p:cNvPicPr preferRelativeResize="0"/>
          <p:nvPr/>
        </p:nvPicPr>
        <p:blipFill>
          <a:blip r:embed="rId4">
            <a:alphaModFix/>
          </a:blip>
          <a:stretch>
            <a:fillRect/>
          </a:stretch>
        </p:blipFill>
        <p:spPr>
          <a:xfrm>
            <a:off x="5340647" y="3538507"/>
            <a:ext cx="2528245" cy="1310205"/>
          </a:xfrm>
          <a:prstGeom prst="rect">
            <a:avLst/>
          </a:prstGeom>
          <a:noFill/>
          <a:ln>
            <a:noFill/>
          </a:ln>
        </p:spPr>
      </p:pic>
      <p:pic>
        <p:nvPicPr>
          <p:cNvPr id="171" name="Google Shape;171;p24"/>
          <p:cNvPicPr preferRelativeResize="0"/>
          <p:nvPr/>
        </p:nvPicPr>
        <p:blipFill>
          <a:blip r:embed="rId5">
            <a:alphaModFix/>
          </a:blip>
          <a:stretch>
            <a:fillRect/>
          </a:stretch>
        </p:blipFill>
        <p:spPr>
          <a:xfrm>
            <a:off x="7430383" y="3566403"/>
            <a:ext cx="1229542" cy="1254452"/>
          </a:xfrm>
          <a:prstGeom prst="rect">
            <a:avLst/>
          </a:prstGeom>
          <a:noFill/>
          <a:ln>
            <a:noFill/>
          </a:ln>
        </p:spPr>
      </p:pic>
      <p:pic>
        <p:nvPicPr>
          <p:cNvPr id="172" name="Google Shape;172;p24"/>
          <p:cNvPicPr preferRelativeResize="0"/>
          <p:nvPr/>
        </p:nvPicPr>
        <p:blipFill>
          <a:blip r:embed="rId6">
            <a:alphaModFix/>
          </a:blip>
          <a:stretch>
            <a:fillRect/>
          </a:stretch>
        </p:blipFill>
        <p:spPr>
          <a:xfrm>
            <a:off x="4231817" y="3501474"/>
            <a:ext cx="1599293" cy="13842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6" name="Shape 176"/>
        <p:cNvGrpSpPr/>
        <p:nvPr/>
      </p:nvGrpSpPr>
      <p:grpSpPr>
        <a:xfrm>
          <a:off x="0" y="0"/>
          <a:ext cx="0" cy="0"/>
          <a:chOff x="0" y="0"/>
          <a:chExt cx="0" cy="0"/>
        </a:xfrm>
      </p:grpSpPr>
      <p:sp>
        <p:nvSpPr>
          <p:cNvPr id="177" name="Google Shape;177;p2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Desv</a:t>
            </a:r>
            <a:r>
              <a:rPr lang="es"/>
              <a:t>entajas</a:t>
            </a:r>
            <a:endParaRPr/>
          </a:p>
        </p:txBody>
      </p:sp>
      <p:sp>
        <p:nvSpPr>
          <p:cNvPr id="178" name="Google Shape;178;p2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s"/>
              <a:t>Se debe contar con una </a:t>
            </a:r>
            <a:r>
              <a:rPr lang="es"/>
              <a:t>suscripción</a:t>
            </a:r>
            <a:r>
              <a:rPr lang="es"/>
              <a:t> para utilizar esta consola.</a:t>
            </a:r>
            <a:endParaRPr/>
          </a:p>
          <a:p>
            <a:pPr indent="-311150" lvl="0" marL="457200" rtl="0" algn="l">
              <a:spcBef>
                <a:spcPts val="0"/>
              </a:spcBef>
              <a:spcAft>
                <a:spcPts val="0"/>
              </a:spcAft>
              <a:buSzPts val="1300"/>
              <a:buChar char="●"/>
            </a:pPr>
            <a:r>
              <a:rPr lang="es"/>
              <a:t>A diferencia de otras herramientas esta no puede generar un </a:t>
            </a:r>
            <a:r>
              <a:rPr lang="es"/>
              <a:t>código</a:t>
            </a:r>
            <a:r>
              <a:rPr lang="es"/>
              <a:t> </a:t>
            </a:r>
            <a:r>
              <a:rPr lang="es"/>
              <a:t>genérico</a:t>
            </a:r>
            <a:r>
              <a:rPr lang="es"/>
              <a:t> para varios lenguajes de </a:t>
            </a:r>
            <a:r>
              <a:rPr lang="es"/>
              <a:t>programación</a:t>
            </a:r>
            <a:r>
              <a:rPr lang="es"/>
              <a:t> para la </a:t>
            </a:r>
            <a:r>
              <a:rPr lang="es"/>
              <a:t>ejecución</a:t>
            </a:r>
            <a:r>
              <a:rPr lang="es"/>
              <a:t> de scripts.</a:t>
            </a:r>
            <a:endParaRPr/>
          </a:p>
        </p:txBody>
      </p:sp>
      <p:pic>
        <p:nvPicPr>
          <p:cNvPr id="179" name="Google Shape;179;p25"/>
          <p:cNvPicPr preferRelativeResize="0"/>
          <p:nvPr/>
        </p:nvPicPr>
        <p:blipFill>
          <a:blip r:embed="rId3">
            <a:alphaModFix/>
          </a:blip>
          <a:stretch>
            <a:fillRect/>
          </a:stretch>
        </p:blipFill>
        <p:spPr>
          <a:xfrm>
            <a:off x="4687724" y="2838375"/>
            <a:ext cx="3807326" cy="21401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3" name="Shape 183"/>
        <p:cNvGrpSpPr/>
        <p:nvPr/>
      </p:nvGrpSpPr>
      <p:grpSpPr>
        <a:xfrm>
          <a:off x="0" y="0"/>
          <a:ext cx="0" cy="0"/>
          <a:chOff x="0" y="0"/>
          <a:chExt cx="0" cy="0"/>
        </a:xfrm>
      </p:grpSpPr>
      <p:sp>
        <p:nvSpPr>
          <p:cNvPr id="184" name="Google Shape;184;p2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¿Qué se puede hacer?</a:t>
            </a:r>
            <a:endParaRPr/>
          </a:p>
        </p:txBody>
      </p:sp>
      <p:sp>
        <p:nvSpPr>
          <p:cNvPr id="185" name="Google Shape;185;p2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Administrar:</a:t>
            </a:r>
            <a:endParaRPr/>
          </a:p>
          <a:p>
            <a:pPr indent="-311150" lvl="0" marL="457200" rtl="0" algn="l">
              <a:spcBef>
                <a:spcPts val="1600"/>
              </a:spcBef>
              <a:spcAft>
                <a:spcPts val="0"/>
              </a:spcAft>
              <a:buSzPts val="1300"/>
              <a:buChar char="●"/>
            </a:pPr>
            <a:r>
              <a:rPr lang="es"/>
              <a:t>VMs</a:t>
            </a:r>
            <a:endParaRPr/>
          </a:p>
          <a:p>
            <a:pPr indent="-311150" lvl="0" marL="457200" rtl="0" algn="l">
              <a:spcBef>
                <a:spcPts val="0"/>
              </a:spcBef>
              <a:spcAft>
                <a:spcPts val="0"/>
              </a:spcAft>
              <a:buSzPts val="1300"/>
              <a:buChar char="●"/>
            </a:pPr>
            <a:r>
              <a:rPr lang="es"/>
              <a:t>Todos los servicios englobados  Azure</a:t>
            </a:r>
            <a:endParaRPr/>
          </a:p>
          <a:p>
            <a:pPr indent="-311150" lvl="0" marL="457200" rtl="0" algn="l">
              <a:spcBef>
                <a:spcPts val="0"/>
              </a:spcBef>
              <a:spcAft>
                <a:spcPts val="0"/>
              </a:spcAft>
              <a:buSzPts val="1300"/>
              <a:buChar char="●"/>
            </a:pPr>
            <a:r>
              <a:rPr lang="es"/>
              <a:t>G</a:t>
            </a:r>
            <a:r>
              <a:rPr lang="es"/>
              <a:t>estión</a:t>
            </a:r>
            <a:r>
              <a:rPr lang="es"/>
              <a:t> suscripciones</a:t>
            </a:r>
            <a:endParaRPr/>
          </a:p>
        </p:txBody>
      </p:sp>
      <p:pic>
        <p:nvPicPr>
          <p:cNvPr id="186" name="Google Shape;186;p26"/>
          <p:cNvPicPr preferRelativeResize="0"/>
          <p:nvPr/>
        </p:nvPicPr>
        <p:blipFill>
          <a:blip r:embed="rId3">
            <a:alphaModFix/>
          </a:blip>
          <a:stretch>
            <a:fillRect/>
          </a:stretch>
        </p:blipFill>
        <p:spPr>
          <a:xfrm>
            <a:off x="5772050" y="1087175"/>
            <a:ext cx="1997204" cy="1997300"/>
          </a:xfrm>
          <a:prstGeom prst="rect">
            <a:avLst/>
          </a:prstGeom>
          <a:noFill/>
          <a:ln>
            <a:noFill/>
          </a:ln>
        </p:spPr>
      </p:pic>
      <p:pic>
        <p:nvPicPr>
          <p:cNvPr id="187" name="Google Shape;187;p26"/>
          <p:cNvPicPr preferRelativeResize="0"/>
          <p:nvPr/>
        </p:nvPicPr>
        <p:blipFill>
          <a:blip r:embed="rId4">
            <a:alphaModFix/>
          </a:blip>
          <a:stretch>
            <a:fillRect/>
          </a:stretch>
        </p:blipFill>
        <p:spPr>
          <a:xfrm>
            <a:off x="5772047" y="3347725"/>
            <a:ext cx="2081925" cy="15816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1" name="Shape 191"/>
        <p:cNvGrpSpPr/>
        <p:nvPr/>
      </p:nvGrpSpPr>
      <p:grpSpPr>
        <a:xfrm>
          <a:off x="0" y="0"/>
          <a:ext cx="0" cy="0"/>
          <a:chOff x="0" y="0"/>
          <a:chExt cx="0" cy="0"/>
        </a:xfrm>
      </p:grpSpPr>
      <p:sp>
        <p:nvSpPr>
          <p:cNvPr id="192" name="Google Shape;192;p2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Integración</a:t>
            </a:r>
            <a:r>
              <a:rPr lang="es"/>
              <a:t> con herramientas open source</a:t>
            </a:r>
            <a:endParaRPr/>
          </a:p>
        </p:txBody>
      </p:sp>
      <p:sp>
        <p:nvSpPr>
          <p:cNvPr id="193" name="Google Shape;193;p2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Cloud Shell incluye autenticación configurada previamente para herramientas de código abierto, como:</a:t>
            </a:r>
            <a:endParaRPr/>
          </a:p>
          <a:p>
            <a:pPr indent="-311150" lvl="0" marL="457200" rtl="0" algn="l">
              <a:spcBef>
                <a:spcPts val="1600"/>
              </a:spcBef>
              <a:spcAft>
                <a:spcPts val="0"/>
              </a:spcAft>
              <a:buSzPts val="1300"/>
              <a:buChar char="●"/>
            </a:pPr>
            <a:r>
              <a:rPr lang="es"/>
              <a:t>Terraform, Ansible y Chef InSpec.</a:t>
            </a:r>
            <a:endParaRPr/>
          </a:p>
          <a:p>
            <a:pPr indent="-311150" lvl="0" marL="457200" rtl="0" algn="l">
              <a:spcBef>
                <a:spcPts val="0"/>
              </a:spcBef>
              <a:spcAft>
                <a:spcPts val="0"/>
              </a:spcAft>
              <a:buSzPts val="1300"/>
              <a:buChar char="●"/>
            </a:pPr>
            <a:r>
              <a:rPr lang="es"/>
              <a:t>Compilación (make, maven, npm, pip)</a:t>
            </a:r>
            <a:endParaRPr/>
          </a:p>
          <a:p>
            <a:pPr indent="-311150" lvl="0" marL="457200" rtl="0" algn="l">
              <a:spcBef>
                <a:spcPts val="0"/>
              </a:spcBef>
              <a:spcAft>
                <a:spcPts val="0"/>
              </a:spcAft>
              <a:buSzPts val="1300"/>
              <a:buChar char="●"/>
            </a:pPr>
            <a:r>
              <a:rPr lang="es"/>
              <a:t>Control código fuente (git)</a:t>
            </a:r>
            <a:endParaRPr/>
          </a:p>
          <a:p>
            <a:pPr indent="-311150" lvl="0" marL="457200" rtl="0" algn="l">
              <a:spcBef>
                <a:spcPts val="0"/>
              </a:spcBef>
              <a:spcAft>
                <a:spcPts val="0"/>
              </a:spcAft>
              <a:buSzPts val="1300"/>
              <a:buChar char="●"/>
            </a:pPr>
            <a:r>
              <a:rPr lang="es"/>
              <a:t>Contenedores (docker)</a:t>
            </a:r>
            <a:endParaRPr/>
          </a:p>
          <a:p>
            <a:pPr indent="-311150" lvl="0" marL="457200" rtl="0" algn="l">
              <a:spcBef>
                <a:spcPts val="0"/>
              </a:spcBef>
              <a:spcAft>
                <a:spcPts val="0"/>
              </a:spcAft>
              <a:buSzPts val="1300"/>
              <a:buChar char="●"/>
            </a:pPr>
            <a:r>
              <a:rPr lang="es"/>
              <a:t>Bases datos (clientes MySQL, postgres)</a:t>
            </a:r>
            <a:endParaRPr/>
          </a:p>
        </p:txBody>
      </p:sp>
      <p:pic>
        <p:nvPicPr>
          <p:cNvPr id="194" name="Google Shape;194;p27"/>
          <p:cNvPicPr preferRelativeResize="0"/>
          <p:nvPr/>
        </p:nvPicPr>
        <p:blipFill>
          <a:blip r:embed="rId3">
            <a:alphaModFix/>
          </a:blip>
          <a:stretch>
            <a:fillRect/>
          </a:stretch>
        </p:blipFill>
        <p:spPr>
          <a:xfrm>
            <a:off x="4572000" y="3212675"/>
            <a:ext cx="1720925" cy="1720975"/>
          </a:xfrm>
          <a:prstGeom prst="rect">
            <a:avLst/>
          </a:prstGeom>
          <a:noFill/>
          <a:ln>
            <a:noFill/>
          </a:ln>
        </p:spPr>
      </p:pic>
      <p:pic>
        <p:nvPicPr>
          <p:cNvPr id="195" name="Google Shape;195;p27"/>
          <p:cNvPicPr preferRelativeResize="0"/>
          <p:nvPr/>
        </p:nvPicPr>
        <p:blipFill>
          <a:blip r:embed="rId4">
            <a:alphaModFix/>
          </a:blip>
          <a:stretch>
            <a:fillRect/>
          </a:stretch>
        </p:blipFill>
        <p:spPr>
          <a:xfrm>
            <a:off x="6629453" y="3080328"/>
            <a:ext cx="1820575" cy="18205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9" name="Shape 199"/>
        <p:cNvGrpSpPr/>
        <p:nvPr/>
      </p:nvGrpSpPr>
      <p:grpSpPr>
        <a:xfrm>
          <a:off x="0" y="0"/>
          <a:ext cx="0" cy="0"/>
          <a:chOff x="0" y="0"/>
          <a:chExt cx="0" cy="0"/>
        </a:xfrm>
      </p:grpSpPr>
      <p:sp>
        <p:nvSpPr>
          <p:cNvPr id="200" name="Google Shape;200;p2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a:t>
            </a:r>
            <a:r>
              <a:rPr lang="es"/>
              <a:t>Cómo</a:t>
            </a:r>
            <a:r>
              <a:rPr lang="es"/>
              <a:t> comenzar?</a:t>
            </a:r>
            <a:endParaRPr/>
          </a:p>
        </p:txBody>
      </p:sp>
      <p:sp>
        <p:nvSpPr>
          <p:cNvPr id="201" name="Google Shape;201;p2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s"/>
              <a:t>Comienza identificando una tarea sencilla que puedas aplicar esto (por si cometes un error), luego </a:t>
            </a:r>
            <a:r>
              <a:rPr lang="es"/>
              <a:t>irás</a:t>
            </a:r>
            <a:r>
              <a:rPr lang="es"/>
              <a:t> creciendo</a:t>
            </a:r>
            <a:endParaRPr/>
          </a:p>
          <a:p>
            <a:pPr indent="-311150" lvl="0" marL="457200" rtl="0" algn="l">
              <a:spcBef>
                <a:spcPts val="0"/>
              </a:spcBef>
              <a:spcAft>
                <a:spcPts val="0"/>
              </a:spcAft>
              <a:buSzPts val="1300"/>
              <a:buChar char="●"/>
            </a:pPr>
            <a:r>
              <a:rPr lang="es"/>
              <a:t>Familiarizate con el Shell, Bash (demos, </a:t>
            </a:r>
            <a:r>
              <a:rPr lang="es"/>
              <a:t>guía</a:t>
            </a:r>
            <a:r>
              <a:rPr lang="es"/>
              <a:t> de inicio rápido, documentación) [6] [7]</a:t>
            </a:r>
            <a:endParaRPr/>
          </a:p>
          <a:p>
            <a:pPr indent="-311150" lvl="0" marL="457200" rtl="0" algn="l">
              <a:spcBef>
                <a:spcPts val="0"/>
              </a:spcBef>
              <a:spcAft>
                <a:spcPts val="0"/>
              </a:spcAft>
              <a:buSzPts val="1300"/>
              <a:buChar char="●"/>
            </a:pPr>
            <a:r>
              <a:rPr lang="es"/>
              <a:t>Pensar como un “Compilador”  (¿que necesito para tener una </a:t>
            </a:r>
            <a:r>
              <a:rPr lang="es"/>
              <a:t>infraestructura</a:t>
            </a:r>
            <a:r>
              <a:rPr lang="es"/>
              <a:t>? → MV, VPC, BaseDatos, etc.)</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id="202" name="Google Shape;202;p28"/>
          <p:cNvPicPr preferRelativeResize="0"/>
          <p:nvPr/>
        </p:nvPicPr>
        <p:blipFill>
          <a:blip r:embed="rId3">
            <a:alphaModFix/>
          </a:blip>
          <a:stretch>
            <a:fillRect/>
          </a:stretch>
        </p:blipFill>
        <p:spPr>
          <a:xfrm>
            <a:off x="3786400" y="3634463"/>
            <a:ext cx="1252221" cy="1182284"/>
          </a:xfrm>
          <a:prstGeom prst="rect">
            <a:avLst/>
          </a:prstGeom>
          <a:noFill/>
          <a:ln>
            <a:noFill/>
          </a:ln>
        </p:spPr>
      </p:pic>
      <p:pic>
        <p:nvPicPr>
          <p:cNvPr id="203" name="Google Shape;203;p28"/>
          <p:cNvPicPr preferRelativeResize="0"/>
          <p:nvPr/>
        </p:nvPicPr>
        <p:blipFill>
          <a:blip r:embed="rId4">
            <a:alphaModFix/>
          </a:blip>
          <a:stretch>
            <a:fillRect/>
          </a:stretch>
        </p:blipFill>
        <p:spPr>
          <a:xfrm>
            <a:off x="5626253" y="3634463"/>
            <a:ext cx="1145635" cy="1182283"/>
          </a:xfrm>
          <a:prstGeom prst="rect">
            <a:avLst/>
          </a:prstGeom>
          <a:noFill/>
          <a:ln>
            <a:noFill/>
          </a:ln>
        </p:spPr>
      </p:pic>
      <p:pic>
        <p:nvPicPr>
          <p:cNvPr id="204" name="Google Shape;204;p28"/>
          <p:cNvPicPr preferRelativeResize="0"/>
          <p:nvPr/>
        </p:nvPicPr>
        <p:blipFill>
          <a:blip r:embed="rId5">
            <a:alphaModFix/>
          </a:blip>
          <a:stretch>
            <a:fillRect/>
          </a:stretch>
        </p:blipFill>
        <p:spPr>
          <a:xfrm>
            <a:off x="7284204" y="3411500"/>
            <a:ext cx="1252221" cy="16282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8" name="Shape 208"/>
        <p:cNvGrpSpPr/>
        <p:nvPr/>
      </p:nvGrpSpPr>
      <p:grpSpPr>
        <a:xfrm>
          <a:off x="0" y="0"/>
          <a:ext cx="0" cy="0"/>
          <a:chOff x="0" y="0"/>
          <a:chExt cx="0" cy="0"/>
        </a:xfrm>
      </p:grpSpPr>
      <p:sp>
        <p:nvSpPr>
          <p:cNvPr id="209" name="Google Shape;209;p2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Pasos para ingresar a Azure Cloud Shell</a:t>
            </a:r>
            <a:endParaRPr/>
          </a:p>
        </p:txBody>
      </p:sp>
      <p:sp>
        <p:nvSpPr>
          <p:cNvPr id="210" name="Google Shape;210;p29"/>
          <p:cNvSpPr txBox="1"/>
          <p:nvPr>
            <p:ph idx="1" type="body"/>
          </p:nvPr>
        </p:nvSpPr>
        <p:spPr>
          <a:xfrm>
            <a:off x="729450" y="1853850"/>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1. </a:t>
            </a:r>
            <a:r>
              <a:rPr lang="es"/>
              <a:t>Ingresar al portal de Azure con una cuenta de Microsoft Azure</a:t>
            </a:r>
            <a:endParaRPr/>
          </a:p>
          <a:p>
            <a:pPr indent="0" lvl="0" marL="0" rtl="0" algn="l">
              <a:spcBef>
                <a:spcPts val="1600"/>
              </a:spcBef>
              <a:spcAft>
                <a:spcPts val="1600"/>
              </a:spcAft>
              <a:buNone/>
            </a:pPr>
            <a:r>
              <a:rPr lang="es"/>
              <a:t>Link: portal.azure.com</a:t>
            </a:r>
            <a:endParaRPr/>
          </a:p>
        </p:txBody>
      </p:sp>
      <p:pic>
        <p:nvPicPr>
          <p:cNvPr id="211" name="Google Shape;211;p29"/>
          <p:cNvPicPr preferRelativeResize="0"/>
          <p:nvPr/>
        </p:nvPicPr>
        <p:blipFill rotWithShape="1">
          <a:blip r:embed="rId3">
            <a:alphaModFix/>
          </a:blip>
          <a:srcRect b="31486" l="13534" r="18248" t="4084"/>
          <a:stretch/>
        </p:blipFill>
        <p:spPr>
          <a:xfrm>
            <a:off x="2264350" y="2708050"/>
            <a:ext cx="4071322" cy="2162873"/>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5" name="Shape 215"/>
        <p:cNvGrpSpPr/>
        <p:nvPr/>
      </p:nvGrpSpPr>
      <p:grpSpPr>
        <a:xfrm>
          <a:off x="0" y="0"/>
          <a:ext cx="0" cy="0"/>
          <a:chOff x="0" y="0"/>
          <a:chExt cx="0" cy="0"/>
        </a:xfrm>
      </p:grpSpPr>
      <p:sp>
        <p:nvSpPr>
          <p:cNvPr id="216" name="Google Shape;216;p3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Pasos para ingresar a Azure Cloud Shell</a:t>
            </a:r>
            <a:endParaRPr/>
          </a:p>
        </p:txBody>
      </p:sp>
      <p:sp>
        <p:nvSpPr>
          <p:cNvPr id="217" name="Google Shape;217;p30"/>
          <p:cNvSpPr txBox="1"/>
          <p:nvPr>
            <p:ph idx="1" type="body"/>
          </p:nvPr>
        </p:nvSpPr>
        <p:spPr>
          <a:xfrm>
            <a:off x="729450" y="1853850"/>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s"/>
              <a:t>2. Seleccionar el icono de Cloud Shell que se encuentra en la parte superior del portal.</a:t>
            </a:r>
            <a:endParaRPr/>
          </a:p>
        </p:txBody>
      </p:sp>
      <p:pic>
        <p:nvPicPr>
          <p:cNvPr id="218" name="Google Shape;218;p30"/>
          <p:cNvPicPr preferRelativeResize="0"/>
          <p:nvPr/>
        </p:nvPicPr>
        <p:blipFill rotWithShape="1">
          <a:blip r:embed="rId3">
            <a:alphaModFix/>
          </a:blip>
          <a:srcRect b="69605" l="32962" r="0" t="8601"/>
          <a:stretch/>
        </p:blipFill>
        <p:spPr>
          <a:xfrm>
            <a:off x="487350" y="2470549"/>
            <a:ext cx="8282573" cy="151457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2" name="Shape 222"/>
        <p:cNvGrpSpPr/>
        <p:nvPr/>
      </p:nvGrpSpPr>
      <p:grpSpPr>
        <a:xfrm>
          <a:off x="0" y="0"/>
          <a:ext cx="0" cy="0"/>
          <a:chOff x="0" y="0"/>
          <a:chExt cx="0" cy="0"/>
        </a:xfrm>
      </p:grpSpPr>
      <p:sp>
        <p:nvSpPr>
          <p:cNvPr id="223" name="Google Shape;223;p3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Pasos para ingresar a Azure Cloud Shell</a:t>
            </a:r>
            <a:endParaRPr/>
          </a:p>
        </p:txBody>
      </p:sp>
      <p:sp>
        <p:nvSpPr>
          <p:cNvPr id="224" name="Google Shape;224;p31"/>
          <p:cNvSpPr txBox="1"/>
          <p:nvPr>
            <p:ph idx="1" type="body"/>
          </p:nvPr>
        </p:nvSpPr>
        <p:spPr>
          <a:xfrm>
            <a:off x="729450" y="1853850"/>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s"/>
              <a:t>3</a:t>
            </a:r>
            <a:r>
              <a:rPr lang="es"/>
              <a:t>. Se </a:t>
            </a:r>
            <a:r>
              <a:rPr lang="es"/>
              <a:t>abrirá</a:t>
            </a:r>
            <a:r>
              <a:rPr lang="es"/>
              <a:t> una pantalla en la parte inferior y se </a:t>
            </a:r>
            <a:r>
              <a:rPr lang="es"/>
              <a:t>deberá</a:t>
            </a:r>
            <a:r>
              <a:rPr lang="es"/>
              <a:t> elegir el tipo de consola con la que se quiere trabajar.</a:t>
            </a:r>
            <a:endParaRPr/>
          </a:p>
        </p:txBody>
      </p:sp>
      <p:pic>
        <p:nvPicPr>
          <p:cNvPr id="225" name="Google Shape;225;p31"/>
          <p:cNvPicPr preferRelativeResize="0"/>
          <p:nvPr/>
        </p:nvPicPr>
        <p:blipFill rotWithShape="1">
          <a:blip r:embed="rId3">
            <a:alphaModFix/>
          </a:blip>
          <a:srcRect b="4807" l="22628" r="23170" t="61664"/>
          <a:stretch/>
        </p:blipFill>
        <p:spPr>
          <a:xfrm>
            <a:off x="1123450" y="2419350"/>
            <a:ext cx="6498163" cy="226109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 name="Shape 91"/>
        <p:cNvGrpSpPr/>
        <p:nvPr/>
      </p:nvGrpSpPr>
      <p:grpSpPr>
        <a:xfrm>
          <a:off x="0" y="0"/>
          <a:ext cx="0" cy="0"/>
          <a:chOff x="0" y="0"/>
          <a:chExt cx="0" cy="0"/>
        </a:xfrm>
      </p:grpSpPr>
      <p:sp>
        <p:nvSpPr>
          <p:cNvPr id="92" name="Google Shape;92;p1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Introducción</a:t>
            </a:r>
            <a:endParaRPr/>
          </a:p>
        </p:txBody>
      </p:sp>
      <p:sp>
        <p:nvSpPr>
          <p:cNvPr id="93" name="Google Shape;93;p1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just">
              <a:spcBef>
                <a:spcPts val="0"/>
              </a:spcBef>
              <a:spcAft>
                <a:spcPts val="0"/>
              </a:spcAft>
              <a:buSzPts val="1300"/>
              <a:buChar char="●"/>
            </a:pPr>
            <a:r>
              <a:rPr lang="es"/>
              <a:t>Azure p</a:t>
            </a:r>
            <a:r>
              <a:rPr lang="es"/>
              <a:t>ermite el aprovisionamiento de servidores en la nube [1], esto es de gran utilidad ya que ahorra tiempo y hace reutilizable una infraestructura que se requiera desplegar sobre la nube. [2] [3]</a:t>
            </a:r>
            <a:endParaRPr/>
          </a:p>
          <a:p>
            <a:pPr indent="-311150" lvl="0" marL="457200" rtl="0" algn="just">
              <a:spcBef>
                <a:spcPts val="0"/>
              </a:spcBef>
              <a:spcAft>
                <a:spcPts val="0"/>
              </a:spcAft>
              <a:buSzPts val="1300"/>
              <a:buChar char="●"/>
            </a:pPr>
            <a:r>
              <a:rPr lang="es"/>
              <a:t>Mediante scripts se puede aprovisionar servidores en diferentes servicios como Azure, AWS, Google, etc. [4]</a:t>
            </a:r>
            <a:endParaRPr/>
          </a:p>
          <a:p>
            <a:pPr indent="-311150" lvl="0" marL="457200" rtl="0" algn="just">
              <a:spcBef>
                <a:spcPts val="0"/>
              </a:spcBef>
              <a:spcAft>
                <a:spcPts val="0"/>
              </a:spcAft>
              <a:buSzPts val="1300"/>
              <a:buChar char="●"/>
            </a:pPr>
            <a:r>
              <a:rPr lang="es"/>
              <a:t>Mapeo de scripts sobre diferentes servidores como Azure para creación de bases de datos, MVs, VPN, Subnets, etc. [5]</a:t>
            </a:r>
            <a:endParaRPr/>
          </a:p>
        </p:txBody>
      </p:sp>
      <p:pic>
        <p:nvPicPr>
          <p:cNvPr id="94" name="Google Shape;94;p14"/>
          <p:cNvPicPr preferRelativeResize="0"/>
          <p:nvPr/>
        </p:nvPicPr>
        <p:blipFill>
          <a:blip r:embed="rId3">
            <a:alphaModFix/>
          </a:blip>
          <a:stretch>
            <a:fillRect/>
          </a:stretch>
        </p:blipFill>
        <p:spPr>
          <a:xfrm>
            <a:off x="7118700" y="3605775"/>
            <a:ext cx="1333800" cy="13338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9" name="Shape 229"/>
        <p:cNvGrpSpPr/>
        <p:nvPr/>
      </p:nvGrpSpPr>
      <p:grpSpPr>
        <a:xfrm>
          <a:off x="0" y="0"/>
          <a:ext cx="0" cy="0"/>
          <a:chOff x="0" y="0"/>
          <a:chExt cx="0" cy="0"/>
        </a:xfrm>
      </p:grpSpPr>
      <p:sp>
        <p:nvSpPr>
          <p:cNvPr id="230" name="Google Shape;230;p3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Pasos para ingresar a Azure Cloud Shell</a:t>
            </a:r>
            <a:endParaRPr/>
          </a:p>
        </p:txBody>
      </p:sp>
      <p:sp>
        <p:nvSpPr>
          <p:cNvPr id="231" name="Google Shape;231;p32"/>
          <p:cNvSpPr txBox="1"/>
          <p:nvPr>
            <p:ph idx="1" type="body"/>
          </p:nvPr>
        </p:nvSpPr>
        <p:spPr>
          <a:xfrm>
            <a:off x="729450" y="1853850"/>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s"/>
              <a:t>4.</a:t>
            </a:r>
            <a:r>
              <a:rPr lang="es"/>
              <a:t> Se debe montar el almacenamiento, para esto se debe tener una </a:t>
            </a:r>
            <a:r>
              <a:rPr lang="es"/>
              <a:t>suscripción</a:t>
            </a:r>
            <a:r>
              <a:rPr lang="es"/>
              <a:t> a Microsoft Azure.</a:t>
            </a:r>
            <a:endParaRPr/>
          </a:p>
        </p:txBody>
      </p:sp>
      <p:pic>
        <p:nvPicPr>
          <p:cNvPr id="232" name="Google Shape;232;p32"/>
          <p:cNvPicPr preferRelativeResize="0"/>
          <p:nvPr/>
        </p:nvPicPr>
        <p:blipFill rotWithShape="1">
          <a:blip r:embed="rId3">
            <a:alphaModFix/>
          </a:blip>
          <a:srcRect b="5102" l="22383" r="23087" t="61953"/>
          <a:stretch/>
        </p:blipFill>
        <p:spPr>
          <a:xfrm>
            <a:off x="1364600" y="2406825"/>
            <a:ext cx="6573696" cy="2234061"/>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6" name="Shape 236"/>
        <p:cNvGrpSpPr/>
        <p:nvPr/>
      </p:nvGrpSpPr>
      <p:grpSpPr>
        <a:xfrm>
          <a:off x="0" y="0"/>
          <a:ext cx="0" cy="0"/>
          <a:chOff x="0" y="0"/>
          <a:chExt cx="0" cy="0"/>
        </a:xfrm>
      </p:grpSpPr>
      <p:sp>
        <p:nvSpPr>
          <p:cNvPr id="237" name="Google Shape;237;p3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Pasos para ingresar a Azure Cloud Shell</a:t>
            </a:r>
            <a:endParaRPr/>
          </a:p>
        </p:txBody>
      </p:sp>
      <p:sp>
        <p:nvSpPr>
          <p:cNvPr id="238" name="Google Shape;238;p33"/>
          <p:cNvSpPr txBox="1"/>
          <p:nvPr>
            <p:ph idx="1" type="body"/>
          </p:nvPr>
        </p:nvSpPr>
        <p:spPr>
          <a:xfrm>
            <a:off x="729450" y="1853850"/>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s"/>
              <a:t>5</a:t>
            </a:r>
            <a:r>
              <a:rPr lang="es"/>
              <a:t>. Finalmente se </a:t>
            </a:r>
            <a:r>
              <a:rPr lang="es"/>
              <a:t>abrirá</a:t>
            </a:r>
            <a:r>
              <a:rPr lang="es"/>
              <a:t> la consola y se </a:t>
            </a:r>
            <a:r>
              <a:rPr lang="es"/>
              <a:t>podrán</a:t>
            </a:r>
            <a:r>
              <a:rPr lang="es"/>
              <a:t> ejecutar los </a:t>
            </a:r>
            <a:r>
              <a:rPr lang="es"/>
              <a:t>códigos</a:t>
            </a:r>
            <a:r>
              <a:rPr lang="es"/>
              <a:t> para el aprovisionamiento de recursos.</a:t>
            </a:r>
            <a:endParaRPr/>
          </a:p>
        </p:txBody>
      </p:sp>
      <p:pic>
        <p:nvPicPr>
          <p:cNvPr id="239" name="Google Shape;239;p33"/>
          <p:cNvPicPr preferRelativeResize="0"/>
          <p:nvPr/>
        </p:nvPicPr>
        <p:blipFill rotWithShape="1">
          <a:blip r:embed="rId3">
            <a:alphaModFix/>
          </a:blip>
          <a:srcRect b="4856" l="488" r="54250" t="65406"/>
          <a:stretch/>
        </p:blipFill>
        <p:spPr>
          <a:xfrm>
            <a:off x="1552050" y="2464425"/>
            <a:ext cx="5968272" cy="2205652"/>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3" name="Shape 243"/>
        <p:cNvGrpSpPr/>
        <p:nvPr/>
      </p:nvGrpSpPr>
      <p:grpSpPr>
        <a:xfrm>
          <a:off x="0" y="0"/>
          <a:ext cx="0" cy="0"/>
          <a:chOff x="0" y="0"/>
          <a:chExt cx="0" cy="0"/>
        </a:xfrm>
      </p:grpSpPr>
      <p:sp>
        <p:nvSpPr>
          <p:cNvPr id="244" name="Google Shape;244;p3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Referencias</a:t>
            </a:r>
            <a:endParaRPr/>
          </a:p>
        </p:txBody>
      </p:sp>
      <p:sp>
        <p:nvSpPr>
          <p:cNvPr id="245" name="Google Shape;245;p3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[1]	K. Morris, Infrastructure as code: managing servers in the cloud.  O’Reilly Media, Inc., 2016.</a:t>
            </a:r>
            <a:endParaRPr/>
          </a:p>
          <a:p>
            <a:pPr indent="0" lvl="0" marL="0" rtl="0" algn="l">
              <a:spcBef>
                <a:spcPts val="1600"/>
              </a:spcBef>
              <a:spcAft>
                <a:spcPts val="0"/>
              </a:spcAft>
              <a:buNone/>
            </a:pPr>
            <a:r>
              <a:rPr lang="es"/>
              <a:t>[2]	M. Artac, T. Borovssak, E. Di Nitto, M. Guerriero, y D. A. Tamburri, «DevOps: Introducing Infrastructure-as-Code», en 2017 IEEE/ACM 39th International Conference on Software Engineering Companion (ICSE-C), Buenos Aires, 2017, pp. 497-498.</a:t>
            </a:r>
            <a:endParaRPr/>
          </a:p>
          <a:p>
            <a:pPr indent="0" lvl="0" marL="0" rtl="0" algn="l">
              <a:spcBef>
                <a:spcPts val="1600"/>
              </a:spcBef>
              <a:spcAft>
                <a:spcPts val="0"/>
              </a:spcAft>
              <a:buNone/>
            </a:pPr>
            <a:r>
              <a:rPr lang="es"/>
              <a:t>[3]	M. Hüttermann, «Infrastructure as code», en DevOps for Developers, Springer, 2012, pp. 135–156.</a:t>
            </a:r>
            <a:endParaRPr/>
          </a:p>
          <a:p>
            <a:pPr indent="0" lvl="0" marL="0" rtl="0" algn="l">
              <a:spcBef>
                <a:spcPts val="1600"/>
              </a:spcBef>
              <a:spcAft>
                <a:spcPts val="0"/>
              </a:spcAft>
              <a:buNone/>
            </a:pPr>
            <a:r>
              <a:rPr lang="es"/>
              <a:t>[4]	A. Rahman y L. Williams, «Source code properties of defective infrastructure as code scripts», Inf. Softw. Technol., vol. 112, pp. 148-163, 2019.</a:t>
            </a:r>
            <a:endParaRPr/>
          </a:p>
          <a:p>
            <a:pPr indent="0" lvl="0" marL="0" rtl="0" algn="l">
              <a:spcBef>
                <a:spcPts val="1600"/>
              </a:spcBef>
              <a:spcAft>
                <a:spcPts val="160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9" name="Shape 249"/>
        <p:cNvGrpSpPr/>
        <p:nvPr/>
      </p:nvGrpSpPr>
      <p:grpSpPr>
        <a:xfrm>
          <a:off x="0" y="0"/>
          <a:ext cx="0" cy="0"/>
          <a:chOff x="0" y="0"/>
          <a:chExt cx="0" cy="0"/>
        </a:xfrm>
      </p:grpSpPr>
      <p:sp>
        <p:nvSpPr>
          <p:cNvPr id="250" name="Google Shape;250;p3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Referencias</a:t>
            </a:r>
            <a:endParaRPr/>
          </a:p>
        </p:txBody>
      </p:sp>
      <p:sp>
        <p:nvSpPr>
          <p:cNvPr id="251" name="Google Shape;251;p3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[5]	A. Rahman, R. Mahdavi-Hezaveh, y L. Williams, «A systematic mapping study of infrastructure as code research», Inf. Softw. Technol., vol. 108, pp. 65-77, 2019.</a:t>
            </a:r>
            <a:endParaRPr/>
          </a:p>
          <a:p>
            <a:pPr indent="0" lvl="0" marL="0" rtl="0" algn="l">
              <a:spcBef>
                <a:spcPts val="1600"/>
              </a:spcBef>
              <a:spcAft>
                <a:spcPts val="0"/>
              </a:spcAft>
              <a:buNone/>
            </a:pPr>
            <a:r>
              <a:rPr lang="es"/>
              <a:t>[6]	maertendMSFT, «Guía de inicio rápido de Bash en Azure Cloud Shell». [En línea]. Disponible en: https://docs.microsoft.com/es-es/azure/cloud-shell/quickstart. [Accedido: 09-jul-2019].</a:t>
            </a:r>
            <a:endParaRPr/>
          </a:p>
          <a:p>
            <a:pPr indent="0" lvl="0" marL="0" rtl="0" algn="l">
              <a:spcBef>
                <a:spcPts val="1600"/>
              </a:spcBef>
              <a:spcAft>
                <a:spcPts val="1600"/>
              </a:spcAft>
              <a:buNone/>
            </a:pPr>
            <a:r>
              <a:rPr lang="es"/>
              <a:t>[7]	jluk, «Introducción a Azure Cloud Shell». [En línea]. Disponible en: https://docs.microsoft.com/es-es/azure/cloud-shell/overview. [Accedido: 09-jul-2019].</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5" name="Shape 255"/>
        <p:cNvGrpSpPr/>
        <p:nvPr/>
      </p:nvGrpSpPr>
      <p:grpSpPr>
        <a:xfrm>
          <a:off x="0" y="0"/>
          <a:ext cx="0" cy="0"/>
          <a:chOff x="0" y="0"/>
          <a:chExt cx="0" cy="0"/>
        </a:xfrm>
      </p:grpSpPr>
      <p:sp>
        <p:nvSpPr>
          <p:cNvPr id="256" name="Google Shape;256;p36"/>
          <p:cNvSpPr txBox="1"/>
          <p:nvPr>
            <p:ph type="title"/>
          </p:nvPr>
        </p:nvSpPr>
        <p:spPr>
          <a:xfrm>
            <a:off x="729450" y="1318650"/>
            <a:ext cx="7660500" cy="2985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9600"/>
              <a:t>GRACIAS</a:t>
            </a:r>
            <a:endParaRPr sz="96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 name="Shape 98"/>
        <p:cNvGrpSpPr/>
        <p:nvPr/>
      </p:nvGrpSpPr>
      <p:grpSpPr>
        <a:xfrm>
          <a:off x="0" y="0"/>
          <a:ext cx="0" cy="0"/>
          <a:chOff x="0" y="0"/>
          <a:chExt cx="0" cy="0"/>
        </a:xfrm>
      </p:grpSpPr>
      <p:sp>
        <p:nvSpPr>
          <p:cNvPr id="99" name="Google Shape;99;p1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Azure Cloud Shell</a:t>
            </a:r>
            <a:endParaRPr/>
          </a:p>
        </p:txBody>
      </p:sp>
      <p:sp>
        <p:nvSpPr>
          <p:cNvPr id="100" name="Google Shape;100;p15"/>
          <p:cNvSpPr txBox="1"/>
          <p:nvPr>
            <p:ph idx="1" type="body"/>
          </p:nvPr>
        </p:nvSpPr>
        <p:spPr>
          <a:xfrm>
            <a:off x="729450" y="2078875"/>
            <a:ext cx="7938000" cy="2682300"/>
          </a:xfrm>
          <a:prstGeom prst="rect">
            <a:avLst/>
          </a:prstGeom>
        </p:spPr>
        <p:txBody>
          <a:bodyPr anchorCtr="0" anchor="t" bIns="91425" lIns="91425" spcFirstLastPara="1" rIns="91425" wrap="square" tIns="91425">
            <a:noAutofit/>
          </a:bodyPr>
          <a:lstStyle/>
          <a:p>
            <a:pPr indent="0" lvl="0" marL="0" rtl="0" algn="just">
              <a:spcBef>
                <a:spcPts val="0"/>
              </a:spcBef>
              <a:spcAft>
                <a:spcPts val="1600"/>
              </a:spcAft>
              <a:buNone/>
            </a:pPr>
            <a:r>
              <a:rPr lang="es"/>
              <a:t>Es una consola que puede ser accedida desde un explorador. Esta consola </a:t>
            </a:r>
            <a:r>
              <a:rPr lang="es"/>
              <a:t>permite</a:t>
            </a:r>
            <a:r>
              <a:rPr lang="es"/>
              <a:t> </a:t>
            </a:r>
            <a:r>
              <a:rPr lang="es"/>
              <a:t>administrar</a:t>
            </a:r>
            <a:r>
              <a:rPr lang="es"/>
              <a:t> y configurar recursos de Microsoft Azure. </a:t>
            </a:r>
            <a:r>
              <a:rPr lang="es"/>
              <a:t>Ofrece varios servicios como flexibilidad de poder elegir la experiencia de consola, </a:t>
            </a:r>
            <a:r>
              <a:rPr lang="es"/>
              <a:t>así</a:t>
            </a:r>
            <a:r>
              <a:rPr lang="es"/>
              <a:t> como otros que </a:t>
            </a:r>
            <a:r>
              <a:rPr lang="es"/>
              <a:t>serán</a:t>
            </a:r>
            <a:r>
              <a:rPr lang="es"/>
              <a:t> presentados en las siguientes </a:t>
            </a:r>
            <a:r>
              <a:rPr lang="es"/>
              <a:t>diapositivas</a:t>
            </a:r>
            <a:r>
              <a:rPr lang="es"/>
              <a:t>.</a:t>
            </a:r>
            <a:endParaRPr/>
          </a:p>
        </p:txBody>
      </p:sp>
      <p:pic>
        <p:nvPicPr>
          <p:cNvPr id="101" name="Google Shape;101;p15"/>
          <p:cNvPicPr preferRelativeResize="0"/>
          <p:nvPr/>
        </p:nvPicPr>
        <p:blipFill>
          <a:blip r:embed="rId3">
            <a:alphaModFix/>
          </a:blip>
          <a:stretch>
            <a:fillRect/>
          </a:stretch>
        </p:blipFill>
        <p:spPr>
          <a:xfrm>
            <a:off x="6588675" y="2818675"/>
            <a:ext cx="1905000" cy="1905000"/>
          </a:xfrm>
          <a:prstGeom prst="rect">
            <a:avLst/>
          </a:prstGeom>
          <a:noFill/>
          <a:ln>
            <a:noFill/>
          </a:ln>
          <a:effectLst>
            <a:outerShdw blurRad="57150" rotWithShape="0" algn="bl" dir="3540000" dist="161925">
              <a:srgbClr val="000000">
                <a:alpha val="52000"/>
              </a:srgbClr>
            </a:outerShdw>
          </a:effectLst>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 name="Shape 105"/>
        <p:cNvGrpSpPr/>
        <p:nvPr/>
      </p:nvGrpSpPr>
      <p:grpSpPr>
        <a:xfrm>
          <a:off x="0" y="0"/>
          <a:ext cx="0" cy="0"/>
          <a:chOff x="0" y="0"/>
          <a:chExt cx="0" cy="0"/>
        </a:xfrm>
      </p:grpSpPr>
      <p:sp>
        <p:nvSpPr>
          <p:cNvPr id="106" name="Google Shape;106;p16"/>
          <p:cNvSpPr txBox="1"/>
          <p:nvPr>
            <p:ph type="title"/>
          </p:nvPr>
        </p:nvSpPr>
        <p:spPr>
          <a:xfrm>
            <a:off x="729450" y="1318650"/>
            <a:ext cx="7688700" cy="105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Características </a:t>
            </a:r>
            <a:r>
              <a:rPr lang="es"/>
              <a:t>Azure Cloud Shell: Acceso </a:t>
            </a:r>
            <a:r>
              <a:rPr lang="es"/>
              <a:t>desde</a:t>
            </a:r>
            <a:r>
              <a:rPr lang="es"/>
              <a:t> cualquier lugar</a:t>
            </a:r>
            <a:endParaRPr/>
          </a:p>
        </p:txBody>
      </p:sp>
      <p:sp>
        <p:nvSpPr>
          <p:cNvPr id="107" name="Google Shape;107;p16"/>
          <p:cNvSpPr txBox="1"/>
          <p:nvPr>
            <p:ph idx="1" type="body"/>
          </p:nvPr>
        </p:nvSpPr>
        <p:spPr>
          <a:xfrm>
            <a:off x="729450" y="2459275"/>
            <a:ext cx="7488000" cy="23919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s">
                <a:solidFill>
                  <a:srgbClr val="000000"/>
                </a:solidFill>
              </a:rPr>
              <a:t>Acceso a la consola desde cualquier parte. Asignado con una cuenta de usuario </a:t>
            </a:r>
            <a:r>
              <a:rPr lang="es">
                <a:solidFill>
                  <a:srgbClr val="000000"/>
                </a:solidFill>
              </a:rPr>
              <a:t>única</a:t>
            </a:r>
            <a:r>
              <a:rPr lang="es">
                <a:solidFill>
                  <a:srgbClr val="000000"/>
                </a:solidFill>
              </a:rPr>
              <a:t>. Se puede obtener acceso a esta consola desde distintos puntos</a:t>
            </a:r>
            <a:r>
              <a:rPr lang="es">
                <a:solidFill>
                  <a:srgbClr val="000000"/>
                </a:solidFill>
              </a:rPr>
              <a:t>: </a:t>
            </a:r>
            <a:r>
              <a:rPr lang="es">
                <a:solidFill>
                  <a:srgbClr val="000000"/>
                </a:solidFill>
              </a:rPr>
              <a:t>Azure Portal, shell.azure.com, Azure Mobile App, documentos de Azure y extensión de la cuenta de Azure de VS Code.</a:t>
            </a:r>
            <a:endParaRPr>
              <a:solidFill>
                <a:srgbClr val="000000"/>
              </a:solidFill>
            </a:endParaRPr>
          </a:p>
          <a:p>
            <a:pPr indent="0" lvl="0" marL="0" rtl="0" algn="l">
              <a:spcBef>
                <a:spcPts val="1600"/>
              </a:spcBef>
              <a:spcAft>
                <a:spcPts val="1600"/>
              </a:spcAft>
              <a:buNone/>
            </a:pPr>
            <a:r>
              <a:t/>
            </a:r>
            <a:endParaRPr sz="1100">
              <a:solidFill>
                <a:srgbClr val="000000"/>
              </a:solidFill>
              <a:latin typeface="Arial"/>
              <a:ea typeface="Arial"/>
              <a:cs typeface="Arial"/>
              <a:sym typeface="Arial"/>
            </a:endParaRPr>
          </a:p>
        </p:txBody>
      </p:sp>
      <p:pic>
        <p:nvPicPr>
          <p:cNvPr id="108" name="Google Shape;108;p16"/>
          <p:cNvPicPr preferRelativeResize="0"/>
          <p:nvPr/>
        </p:nvPicPr>
        <p:blipFill>
          <a:blip r:embed="rId3">
            <a:alphaModFix/>
          </a:blip>
          <a:stretch>
            <a:fillRect/>
          </a:stretch>
        </p:blipFill>
        <p:spPr>
          <a:xfrm>
            <a:off x="5018525" y="3269050"/>
            <a:ext cx="3238726" cy="17854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 name="Shape 112"/>
        <p:cNvGrpSpPr/>
        <p:nvPr/>
      </p:nvGrpSpPr>
      <p:grpSpPr>
        <a:xfrm>
          <a:off x="0" y="0"/>
          <a:ext cx="0" cy="0"/>
          <a:chOff x="0" y="0"/>
          <a:chExt cx="0" cy="0"/>
        </a:xfrm>
      </p:grpSpPr>
      <p:sp>
        <p:nvSpPr>
          <p:cNvPr id="113" name="Google Shape;113;p17"/>
          <p:cNvSpPr txBox="1"/>
          <p:nvPr>
            <p:ph type="title"/>
          </p:nvPr>
        </p:nvSpPr>
        <p:spPr>
          <a:xfrm>
            <a:off x="729450" y="1318650"/>
            <a:ext cx="7688700" cy="105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Características Azure Cloud Shell: Flexibilidad para seleccionar una </a:t>
            </a:r>
            <a:r>
              <a:rPr lang="es"/>
              <a:t>experiencia</a:t>
            </a:r>
            <a:r>
              <a:rPr lang="es"/>
              <a:t> de consola</a:t>
            </a:r>
            <a:endParaRPr/>
          </a:p>
        </p:txBody>
      </p:sp>
      <p:sp>
        <p:nvSpPr>
          <p:cNvPr id="114" name="Google Shape;114;p17"/>
          <p:cNvSpPr txBox="1"/>
          <p:nvPr>
            <p:ph idx="1" type="body"/>
          </p:nvPr>
        </p:nvSpPr>
        <p:spPr>
          <a:xfrm>
            <a:off x="729450" y="2459275"/>
            <a:ext cx="7488000" cy="2391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s">
                <a:solidFill>
                  <a:srgbClr val="000000"/>
                </a:solidFill>
              </a:rPr>
              <a:t>Es flexible al momento de elegir una experiencia de consola para el usuario. Existen dos consolas: Bash y PowerShell.</a:t>
            </a:r>
            <a:endParaRPr>
              <a:solidFill>
                <a:srgbClr val="000000"/>
              </a:solidFill>
            </a:endParaRPr>
          </a:p>
        </p:txBody>
      </p:sp>
      <p:pic>
        <p:nvPicPr>
          <p:cNvPr id="115" name="Google Shape;115;p17"/>
          <p:cNvPicPr preferRelativeResize="0"/>
          <p:nvPr/>
        </p:nvPicPr>
        <p:blipFill>
          <a:blip r:embed="rId3">
            <a:alphaModFix/>
          </a:blip>
          <a:stretch>
            <a:fillRect/>
          </a:stretch>
        </p:blipFill>
        <p:spPr>
          <a:xfrm>
            <a:off x="5098125" y="3116700"/>
            <a:ext cx="2598701" cy="1767125"/>
          </a:xfrm>
          <a:prstGeom prst="rect">
            <a:avLst/>
          </a:prstGeom>
          <a:noFill/>
          <a:ln>
            <a:noFill/>
          </a:ln>
        </p:spPr>
      </p:pic>
      <p:pic>
        <p:nvPicPr>
          <p:cNvPr id="116" name="Google Shape;116;p17"/>
          <p:cNvPicPr preferRelativeResize="0"/>
          <p:nvPr/>
        </p:nvPicPr>
        <p:blipFill>
          <a:blip r:embed="rId4">
            <a:alphaModFix/>
          </a:blip>
          <a:stretch>
            <a:fillRect/>
          </a:stretch>
        </p:blipFill>
        <p:spPr>
          <a:xfrm>
            <a:off x="802275" y="3063550"/>
            <a:ext cx="4116301" cy="17333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0" name="Shape 120"/>
        <p:cNvGrpSpPr/>
        <p:nvPr/>
      </p:nvGrpSpPr>
      <p:grpSpPr>
        <a:xfrm>
          <a:off x="0" y="0"/>
          <a:ext cx="0" cy="0"/>
          <a:chOff x="0" y="0"/>
          <a:chExt cx="0" cy="0"/>
        </a:xfrm>
      </p:grpSpPr>
      <p:sp>
        <p:nvSpPr>
          <p:cNvPr id="121" name="Google Shape;121;p18"/>
          <p:cNvSpPr txBox="1"/>
          <p:nvPr>
            <p:ph type="title"/>
          </p:nvPr>
        </p:nvSpPr>
        <p:spPr>
          <a:xfrm>
            <a:off x="729450" y="1318650"/>
            <a:ext cx="7688700" cy="139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Características Azure Cloud Shell: Herramientas y lenguajes de programación incluidos</a:t>
            </a:r>
            <a:endParaRPr/>
          </a:p>
        </p:txBody>
      </p:sp>
      <p:sp>
        <p:nvSpPr>
          <p:cNvPr id="122" name="Google Shape;122;p18"/>
          <p:cNvSpPr txBox="1"/>
          <p:nvPr>
            <p:ph idx="1" type="body"/>
          </p:nvPr>
        </p:nvSpPr>
        <p:spPr>
          <a:xfrm>
            <a:off x="766925" y="2561850"/>
            <a:ext cx="7488000" cy="2136900"/>
          </a:xfrm>
          <a:prstGeom prst="rect">
            <a:avLst/>
          </a:prstGeom>
        </p:spPr>
        <p:txBody>
          <a:bodyPr anchorCtr="0" anchor="t" bIns="91425" lIns="91425" spcFirstLastPara="1" rIns="91425" wrap="square" tIns="91425">
            <a:noAutofit/>
          </a:bodyPr>
          <a:lstStyle/>
          <a:p>
            <a:pPr indent="0" lvl="0" marL="0" rtl="0" algn="just">
              <a:spcBef>
                <a:spcPts val="0"/>
              </a:spcBef>
              <a:spcAft>
                <a:spcPts val="1600"/>
              </a:spcAft>
              <a:buNone/>
            </a:pPr>
            <a:r>
              <a:rPr lang="es">
                <a:solidFill>
                  <a:srgbClr val="000000"/>
                </a:solidFill>
              </a:rPr>
              <a:t>Incluye herramientas de líneas de comando como: intérpretes de shell de Linux, módulos de PowerShell, herramientas de Azure, editores de texto, control de código fuente, herramientas de compilación, herramientas de contenedor, herramientas de base de datos, lenguajes de programación como Node.js, .NET y Python.</a:t>
            </a:r>
            <a:endParaRPr>
              <a:solidFill>
                <a:srgbClr val="000000"/>
              </a:solidFill>
            </a:endParaRPr>
          </a:p>
        </p:txBody>
      </p:sp>
      <p:pic>
        <p:nvPicPr>
          <p:cNvPr id="123" name="Google Shape;123;p18"/>
          <p:cNvPicPr preferRelativeResize="0"/>
          <p:nvPr/>
        </p:nvPicPr>
        <p:blipFill>
          <a:blip r:embed="rId3">
            <a:alphaModFix/>
          </a:blip>
          <a:stretch>
            <a:fillRect/>
          </a:stretch>
        </p:blipFill>
        <p:spPr>
          <a:xfrm>
            <a:off x="967475" y="3798424"/>
            <a:ext cx="3403750" cy="1149700"/>
          </a:xfrm>
          <a:prstGeom prst="rect">
            <a:avLst/>
          </a:prstGeom>
          <a:noFill/>
          <a:ln>
            <a:noFill/>
          </a:ln>
        </p:spPr>
      </p:pic>
      <p:pic>
        <p:nvPicPr>
          <p:cNvPr id="124" name="Google Shape;124;p18"/>
          <p:cNvPicPr preferRelativeResize="0"/>
          <p:nvPr/>
        </p:nvPicPr>
        <p:blipFill>
          <a:blip r:embed="rId4">
            <a:alphaModFix/>
          </a:blip>
          <a:stretch>
            <a:fillRect/>
          </a:stretch>
        </p:blipFill>
        <p:spPr>
          <a:xfrm>
            <a:off x="5098600" y="3509099"/>
            <a:ext cx="1394500" cy="13278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8" name="Shape 128"/>
        <p:cNvGrpSpPr/>
        <p:nvPr/>
      </p:nvGrpSpPr>
      <p:grpSpPr>
        <a:xfrm>
          <a:off x="0" y="0"/>
          <a:ext cx="0" cy="0"/>
          <a:chOff x="0" y="0"/>
          <a:chExt cx="0" cy="0"/>
        </a:xfrm>
      </p:grpSpPr>
      <p:sp>
        <p:nvSpPr>
          <p:cNvPr id="129" name="Google Shape;129;p19"/>
          <p:cNvSpPr txBox="1"/>
          <p:nvPr>
            <p:ph type="title"/>
          </p:nvPr>
        </p:nvSpPr>
        <p:spPr>
          <a:xfrm>
            <a:off x="729450" y="1318650"/>
            <a:ext cx="7688700" cy="139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Características Azure Cloud Shell: Conservar archivos en almacenamiento en la nube</a:t>
            </a:r>
            <a:endParaRPr/>
          </a:p>
        </p:txBody>
      </p:sp>
      <p:sp>
        <p:nvSpPr>
          <p:cNvPr id="130" name="Google Shape;130;p19"/>
          <p:cNvSpPr txBox="1"/>
          <p:nvPr>
            <p:ph idx="1" type="body"/>
          </p:nvPr>
        </p:nvSpPr>
        <p:spPr>
          <a:xfrm>
            <a:off x="729450" y="2286850"/>
            <a:ext cx="7488000" cy="2136900"/>
          </a:xfrm>
          <a:prstGeom prst="rect">
            <a:avLst/>
          </a:prstGeom>
        </p:spPr>
        <p:txBody>
          <a:bodyPr anchorCtr="0" anchor="t" bIns="91425" lIns="91425" spcFirstLastPara="1" rIns="91425" wrap="square" tIns="91425">
            <a:noAutofit/>
          </a:bodyPr>
          <a:lstStyle/>
          <a:p>
            <a:pPr indent="0" lvl="0" marL="0" rtl="0" algn="just">
              <a:spcBef>
                <a:spcPts val="0"/>
              </a:spcBef>
              <a:spcAft>
                <a:spcPts val="1600"/>
              </a:spcAft>
              <a:buNone/>
            </a:pPr>
            <a:r>
              <a:rPr lang="es">
                <a:solidFill>
                  <a:srgbClr val="000000"/>
                </a:solidFill>
              </a:rPr>
              <a:t>Permite conectar un recurso compartido de Azure File para almacenar los archivos.</a:t>
            </a:r>
            <a:endParaRPr>
              <a:solidFill>
                <a:srgbClr val="000000"/>
              </a:solidFill>
            </a:endParaRPr>
          </a:p>
        </p:txBody>
      </p:sp>
      <p:pic>
        <p:nvPicPr>
          <p:cNvPr id="131" name="Google Shape;131;p19"/>
          <p:cNvPicPr preferRelativeResize="0"/>
          <p:nvPr/>
        </p:nvPicPr>
        <p:blipFill>
          <a:blip r:embed="rId3">
            <a:alphaModFix/>
          </a:blip>
          <a:stretch>
            <a:fillRect/>
          </a:stretch>
        </p:blipFill>
        <p:spPr>
          <a:xfrm>
            <a:off x="2606812" y="2871497"/>
            <a:ext cx="3933975" cy="19009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5" name="Shape 135"/>
        <p:cNvGrpSpPr/>
        <p:nvPr/>
      </p:nvGrpSpPr>
      <p:grpSpPr>
        <a:xfrm>
          <a:off x="0" y="0"/>
          <a:ext cx="0" cy="0"/>
          <a:chOff x="0" y="0"/>
          <a:chExt cx="0" cy="0"/>
        </a:xfrm>
      </p:grpSpPr>
      <p:sp>
        <p:nvSpPr>
          <p:cNvPr id="136" name="Google Shape;136;p20"/>
          <p:cNvSpPr txBox="1"/>
          <p:nvPr>
            <p:ph type="title"/>
          </p:nvPr>
        </p:nvSpPr>
        <p:spPr>
          <a:xfrm>
            <a:off x="727650" y="1318650"/>
            <a:ext cx="7688700" cy="96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Características Azure Cloud Shell: Crear y Editar archivos en el editor de Cloud Shell</a:t>
            </a:r>
            <a:endParaRPr/>
          </a:p>
        </p:txBody>
      </p:sp>
      <p:sp>
        <p:nvSpPr>
          <p:cNvPr id="137" name="Google Shape;137;p20"/>
          <p:cNvSpPr txBox="1"/>
          <p:nvPr>
            <p:ph idx="1" type="body"/>
          </p:nvPr>
        </p:nvSpPr>
        <p:spPr>
          <a:xfrm>
            <a:off x="759450" y="2279250"/>
            <a:ext cx="7488000" cy="2136900"/>
          </a:xfrm>
          <a:prstGeom prst="rect">
            <a:avLst/>
          </a:prstGeom>
        </p:spPr>
        <p:txBody>
          <a:bodyPr anchorCtr="0" anchor="t" bIns="91425" lIns="91425" spcFirstLastPara="1" rIns="91425" wrap="square" tIns="91425">
            <a:noAutofit/>
          </a:bodyPr>
          <a:lstStyle/>
          <a:p>
            <a:pPr indent="0" lvl="0" marL="0" rtl="0" algn="just">
              <a:spcBef>
                <a:spcPts val="0"/>
              </a:spcBef>
              <a:spcAft>
                <a:spcPts val="1600"/>
              </a:spcAft>
              <a:buNone/>
            </a:pPr>
            <a:r>
              <a:rPr lang="es">
                <a:solidFill>
                  <a:srgbClr val="000000"/>
                </a:solidFill>
              </a:rPr>
              <a:t>Ofrece un editor de </a:t>
            </a:r>
            <a:r>
              <a:rPr lang="es">
                <a:solidFill>
                  <a:srgbClr val="000000"/>
                </a:solidFill>
              </a:rPr>
              <a:t>archivos</a:t>
            </a:r>
            <a:r>
              <a:rPr lang="es">
                <a:solidFill>
                  <a:srgbClr val="000000"/>
                </a:solidFill>
              </a:rPr>
              <a:t> basado en Monaco Editor. Para el acceso a esta herramienta solo se debe ejecutar “code”. Estos archivos creados se </a:t>
            </a:r>
            <a:r>
              <a:rPr lang="es">
                <a:solidFill>
                  <a:srgbClr val="000000"/>
                </a:solidFill>
              </a:rPr>
              <a:t>podrán</a:t>
            </a:r>
            <a:r>
              <a:rPr lang="es">
                <a:solidFill>
                  <a:srgbClr val="000000"/>
                </a:solidFill>
              </a:rPr>
              <a:t> sincronizar </a:t>
            </a:r>
            <a:r>
              <a:rPr lang="es">
                <a:solidFill>
                  <a:srgbClr val="000000"/>
                </a:solidFill>
              </a:rPr>
              <a:t>automáticamente</a:t>
            </a:r>
            <a:r>
              <a:rPr lang="es">
                <a:solidFill>
                  <a:srgbClr val="000000"/>
                </a:solidFill>
              </a:rPr>
              <a:t> con el recurso compartido de Azure Filer.</a:t>
            </a:r>
            <a:endParaRPr>
              <a:solidFill>
                <a:srgbClr val="000000"/>
              </a:solidFill>
            </a:endParaRPr>
          </a:p>
        </p:txBody>
      </p:sp>
      <p:pic>
        <p:nvPicPr>
          <p:cNvPr id="138" name="Google Shape;138;p20"/>
          <p:cNvPicPr preferRelativeResize="0"/>
          <p:nvPr/>
        </p:nvPicPr>
        <p:blipFill>
          <a:blip r:embed="rId3">
            <a:alphaModFix/>
          </a:blip>
          <a:stretch>
            <a:fillRect/>
          </a:stretch>
        </p:blipFill>
        <p:spPr>
          <a:xfrm>
            <a:off x="5486925" y="2912150"/>
            <a:ext cx="2273326" cy="20924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2" name="Shape 142"/>
        <p:cNvGrpSpPr/>
        <p:nvPr/>
      </p:nvGrpSpPr>
      <p:grpSpPr>
        <a:xfrm>
          <a:off x="0" y="0"/>
          <a:ext cx="0" cy="0"/>
          <a:chOff x="0" y="0"/>
          <a:chExt cx="0" cy="0"/>
        </a:xfrm>
      </p:grpSpPr>
      <p:sp>
        <p:nvSpPr>
          <p:cNvPr id="143" name="Google Shape;143;p2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Conceptos</a:t>
            </a:r>
            <a:endParaRPr/>
          </a:p>
        </p:txBody>
      </p:sp>
      <p:sp>
        <p:nvSpPr>
          <p:cNvPr id="144" name="Google Shape;144;p2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298450" lvl="0" marL="457200" rtl="0" algn="l">
              <a:spcBef>
                <a:spcPts val="1200"/>
              </a:spcBef>
              <a:spcAft>
                <a:spcPts val="0"/>
              </a:spcAft>
              <a:buClr>
                <a:srgbClr val="000000"/>
              </a:buClr>
              <a:buSzPts val="1100"/>
              <a:buFont typeface="Arial"/>
              <a:buChar char="●"/>
            </a:pPr>
            <a:r>
              <a:rPr lang="es"/>
              <a:t>Se</a:t>
            </a:r>
            <a:r>
              <a:rPr lang="es"/>
              <a:t> ejecuta en un host temporal que se proporciona por cada sesión y usuario.</a:t>
            </a:r>
            <a:endParaRPr/>
          </a:p>
          <a:p>
            <a:pPr indent="-298450" lvl="0" marL="457200" rtl="0" algn="l">
              <a:spcBef>
                <a:spcPts val="0"/>
              </a:spcBef>
              <a:spcAft>
                <a:spcPts val="0"/>
              </a:spcAft>
              <a:buClr>
                <a:srgbClr val="000000"/>
              </a:buClr>
              <a:buSzPts val="1100"/>
              <a:buFont typeface="Arial"/>
              <a:buChar char="●"/>
            </a:pPr>
            <a:r>
              <a:rPr lang="es"/>
              <a:t>Se detiene </a:t>
            </a:r>
            <a:r>
              <a:rPr lang="es"/>
              <a:t>después</a:t>
            </a:r>
            <a:r>
              <a:rPr lang="es"/>
              <a:t> de haber pasado 20 minutos de inactividad interactiva con el usuario.</a:t>
            </a:r>
            <a:endParaRPr/>
          </a:p>
          <a:p>
            <a:pPr indent="-298450" lvl="0" marL="457200" rtl="0" algn="l">
              <a:spcBef>
                <a:spcPts val="0"/>
              </a:spcBef>
              <a:spcAft>
                <a:spcPts val="0"/>
              </a:spcAft>
              <a:buClr>
                <a:srgbClr val="000000"/>
              </a:buClr>
              <a:buSzPts val="1100"/>
              <a:buFont typeface="Arial"/>
              <a:buChar char="●"/>
            </a:pPr>
            <a:r>
              <a:rPr lang="es"/>
              <a:t>Es obligatorio montar un recurso compartido de Azure File.</a:t>
            </a:r>
            <a:endParaRPr/>
          </a:p>
          <a:p>
            <a:pPr indent="-298450" lvl="0" marL="457200" rtl="0" algn="l">
              <a:spcBef>
                <a:spcPts val="0"/>
              </a:spcBef>
              <a:spcAft>
                <a:spcPts val="0"/>
              </a:spcAft>
              <a:buClr>
                <a:srgbClr val="000000"/>
              </a:buClr>
              <a:buSzPts val="1100"/>
              <a:buFont typeface="Arial"/>
              <a:buChar char="●"/>
            </a:pPr>
            <a:r>
              <a:rPr lang="es"/>
              <a:t>Usa el mismo recurso de archivos de Azure para Bash y para PowerShell.</a:t>
            </a:r>
            <a:endParaRPr/>
          </a:p>
          <a:p>
            <a:pPr indent="-298450" lvl="0" marL="457200" rtl="0" algn="l">
              <a:spcBef>
                <a:spcPts val="0"/>
              </a:spcBef>
              <a:spcAft>
                <a:spcPts val="0"/>
              </a:spcAft>
              <a:buClr>
                <a:srgbClr val="000000"/>
              </a:buClr>
              <a:buSzPts val="1100"/>
              <a:buFont typeface="Arial"/>
              <a:buChar char="●"/>
            </a:pPr>
            <a:r>
              <a:rPr lang="es"/>
              <a:t>Se asigna a Cloud Shell una máquina por cuenta de usuario.</a:t>
            </a:r>
            <a:endParaRPr/>
          </a:p>
          <a:p>
            <a:pPr indent="-298450" lvl="0" marL="457200" rtl="0" algn="l">
              <a:spcBef>
                <a:spcPts val="0"/>
              </a:spcBef>
              <a:spcAft>
                <a:spcPts val="0"/>
              </a:spcAft>
              <a:buClr>
                <a:srgbClr val="000000"/>
              </a:buClr>
              <a:buSzPts val="1100"/>
              <a:buFont typeface="Arial"/>
              <a:buChar char="●"/>
            </a:pPr>
            <a:r>
              <a:rPr lang="es"/>
              <a:t>Cloud Shell conserva $HOME con una imagen de 5 GB mantenida en el recurso compartido de archivos</a:t>
            </a:r>
            <a:endParaRPr/>
          </a:p>
          <a:p>
            <a:pPr indent="-298450" lvl="0" marL="457200" rtl="0" algn="l">
              <a:spcBef>
                <a:spcPts val="0"/>
              </a:spcBef>
              <a:spcAft>
                <a:spcPts val="0"/>
              </a:spcAft>
              <a:buClr>
                <a:srgbClr val="000000"/>
              </a:buClr>
              <a:buSzPts val="1100"/>
              <a:buFont typeface="Arial"/>
              <a:buChar char="●"/>
            </a:pPr>
            <a:r>
              <a:rPr lang="es"/>
              <a:t>Los permisos se establecen como usuario de Linux normal en Bash.</a:t>
            </a:r>
            <a:endParaRPr/>
          </a:p>
          <a:p>
            <a:pPr indent="0" lvl="0" marL="0" rtl="0" algn="l">
              <a:spcBef>
                <a:spcPts val="1200"/>
              </a:spcBef>
              <a:spcAft>
                <a:spcPts val="1600"/>
              </a:spcAft>
              <a:buNone/>
            </a:pPr>
            <a:r>
              <a:t/>
            </a:r>
            <a:endParaRPr/>
          </a:p>
        </p:txBody>
      </p:sp>
      <p:pic>
        <p:nvPicPr>
          <p:cNvPr id="145" name="Google Shape;145;p21"/>
          <p:cNvPicPr preferRelativeResize="0"/>
          <p:nvPr/>
        </p:nvPicPr>
        <p:blipFill>
          <a:blip r:embed="rId3">
            <a:alphaModFix/>
          </a:blip>
          <a:stretch>
            <a:fillRect/>
          </a:stretch>
        </p:blipFill>
        <p:spPr>
          <a:xfrm>
            <a:off x="6091500" y="3686125"/>
            <a:ext cx="2949700" cy="13003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